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notesMasterIdLst>
    <p:notesMasterId r:id="rId26"/>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notesMaster" Target="notesMasters/notesMaster1.xml"/><Relationship Id="rId27" Type="http://schemas.openxmlformats.org/officeDocument/2006/relationships/presProps" Target="presProps.xml"/><Relationship Id="rId28" Type="http://schemas.openxmlformats.org/officeDocument/2006/relationships/viewProps" Target="viewProps.xml"/><Relationship Id="rId29" Type="http://schemas.openxmlformats.org/officeDocument/2006/relationships/theme" Target="theme/theme1.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This briefing is a public-level introduction to how Sensitive Compartmented Information Facilities (SCIFs) and Special Access Program Facilities (SAPFs) are approved, built and protected. We will follow the documents that govern the work: ICD 705, its two standards, the IC Technical Specification version 1.5.1, and UL 2050 for intrusion detection. We will spend extra time on the parts low-voltage teams touch most: alarms, access control, penetrations, filters and shielding. Everything here comes from publicly released sources. Nothing replaces the written direction of your Accrediting Official, your Cognizant Security Authority or your Certified TEMPEST Technical Authority. When in doubt, ask them.</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Why does any of this matter? Because a SCIF is defined by an approval, not by a construction method. ICD 705 requires that SCI be handled only in accredited facilities, and DoD guidance says SCI will not be discussed or introduced until the facility is accredited. Three groups need these spaces: Intelligence Community elements and DoD organizations, cleared contractors with a government sponsor, and Special Access Programs, which use SAPFs. Many people have to get the details right: owners, architects, general contractors, low-voltage integrators and security managers. The most expensive failures usually come from skipping early steps, such as talking to the AO after design is finished.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Four ways classified information is protected are often confused. A SCIF protects SCI under ICD 705 and is accredited by an Intelligence Community AO; for most of DoD and its contractors that is DIA. A SAPF protects Special Access Program information under DoDM 5205.07 and is accredited by a SAPF Accrediting Official. A NISPOM open storage area protects collateral classified material for contractors and is approved by DCSA. A GSA-approved container is storage equipment, not a facility. SCIFs and SAPFs both require UL 2050 Extent 3 alarm installations. Response times shown are the published Top Secret baselines; many items are left to AO or CSA determination, and exceeding a published standard requires a waiver. And remember: a SCIF accreditation does not automatically authorize SAP work.</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is the document stack with the current public versions. ICD 705 is the directive. ICS 705-1 sets the physical and technical standards, and ICS 705-2 covers accreditation and reciprocity. The IC Tech Spec, version 1.5.1 from July 2021, is the build-to document with the checklists and plans. DoD adds DoDM 5105.21 for SCI and the consolidated DoDM 5205.07 for SAP; Volume 3 was cancelled in January 2025. UFC 4-010-05 gives DoD design criteria, UL 2050 Edition 6 governs the alarm installation, and 32 CFR Parts 117 and 2001 cover collateral work. Read down for authority and up for method. When layers disagree, the stricter requirement and your AO’s written direction win.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Every SCIF project involves three groups. Deciders approve: the AO approves the design concept, the Construction Security Plan and the final design, and accredits the facility; a SAPF Accrediting Official does the same for SAP. The CSA provides oversight and co-use concurrence. The CTTA recommends TEMPEST countermeasures, but the AO approves them. The AHJ owns life safety. Security staff plan and run the space: the Site Security Manager through construction, and the SSO, SSR or contractor CSSO once it is operating. Builders produce evidence: drawings, construction records and, for integrators, the UL 2050 certificate and test results. Waiver authority stays with the IC element head or a named senior official, never the AO.</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Accreditation is a lifecycle, not a certificate at the end of construction. Phase 0 confirms the sponsor, the AO and a buildable site; the Tech Spec says security begins when the requirement is known. Phase 1 gets concept approval and the Pre-Construction and TEMPEST checklists to the AO and CTTA. Phase 2 produces the design, which the AO approves along with the Construction Security Plan. Phase 3 is award, and no contract should be awarded without an approved CSP. Phase 4 is construction under surveillance, with a photo record. Phase 5 is testing and inspection, ending in the letter of accreditation. After that come continuous monitoring, re-evaluation at least every five years, and re-accreditation after major changes.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SCIF’s mode drives walls, alarms and cost. Closed storage keeps all SCI in GSA-approved containers. Open storage lets SCI sit in the open, which raises the stakes. Continuous operation means staffed around the clock. A Secure Working Area allows discussion and processing but no storage. Security-in-Depth, or SID, is the credit a SCIF gets for protection around it: a controlled compound, a controlled building, or alarmed office space. The Tech Spec defines SID as factors that improve the chance of detection before anyone reaches the SCIF. With AO-accepted SID, open storage can use the standard Wall A and a 15-minute response. Without it, you need an enhanced wall and a 5-minute response. SID is mandatory overseas.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cutaway pulls the whole topic into one picture. The perimeter (1) runs from true floor to true ceiling. The primary door (2) has an FF-L-2740 combination lock on FF-L-2890 hardware, with a card reader and PIN (3) outside and a UL 634 Level II door switch (4). Motion sensors (5) and the intrusion detection control unit with 24-hour standby power (6) sit inside. People leave phones in lockers in the vestibule (7). Large ducts get bars (8), and utilities enter at a single penetration panel with filtering (9). Sound masking (10) protects conversations. RED and BLACK equipment (11) stay apart, data arrives on fiber (12), the emergency exit (13) is alarmed, and a compartmented area (14) is separately controlled.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Tech Spec gives three perimeter wall details. Wall A is the standard: three layers of five-eighths gypsum board, one on the outside and two on the SCIF side, over 16-gauge studs with acoustic fill. It is designed for Sound Group 3. Walls B and C add a forced-entry layer: expanded metal on the SCIF side of the studs for Wall B, or half-inch plywood on the SCIF side for Wall C. The enhanced walls are for open storage without Security-in-Depth. Every type runs from true floor to true ceiling with continuous track bedded in acoustical sealant, staggered seams and a painted finish, so any cut or patch is visible. A common rework item is installing the hardening layer on the wrong side.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SCIF primary door has three layers doing two jobs. When the SCIF is empty, an FF-L-2740B combination lock throws the deadbolt of an FF-L-2890 lock extension, and the alarm is armed. The current approved locks are the Kaba Mas X-10 and the Sargent and Greenleaf 2740B. FF-L-2890C defines ten device types; match the type to the door category and buy only from the Qualified Products List after checking with the fire marshal. During duty hours, access control with at least two technologies, such as card plus PIN, controls the latch through a UL 1034 fail-secure strike. Card readers never secure an unoccupied SCIF, and magnetic locks that release on power loss conflict with the fail-secure requirement.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Every duct, pipe and conduit through the perimeter is a potential path for sound, entry or signals. Tech Spec 3.G.7 sets the size rule: any vent or duct opening larger than 96 square inches gets permanently affixed bars or grilles, unless one dimension is under six inches. A 12 by 10 inch duct needs bars; 24 by 5 does not; exactly 96 does not, because the rule says exceeds. Bars are half-inch steel welded both ways at six inches on center, or approved mesh or baffles. Size exemptions never remove the acoustic treatment. Plan utilities to enter at a single point, keep other building services from passing through, and fill and cap any spare conduit.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Acoustic protection keeps conversations from being understood outside. STC is a laboratory rating for a wall or door; NIC is what a tester measures in the finished building, including flanking paths over walls, under doors and through ducts. Sound Group 3, STC 45 or NIC 40 in the field, is the default perimeter: loud speech may be heard faintly but not understood. Sound Group 4, STC 50 or NIC 45, applies where amplified audio is used, such as VTC and conference rooms. DoD criteria call for components rated higher in the lab, STC 50 and 55. If the AO approves sound masking, the generator stays inside the SCIF, has no radio receiver or recording, and is set by listening outside.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the numbers every IDS installer should know, from Tech Spec 3.H (v1.5.1) and Chapter 7 as quoted from the public v1.4 copy — confirm Chapter 7 against v1.5.1. The installation is UL 2050 Extent 3. Every perimeter door gets a UL 634 Level II high-security switch and motion detection. Entry delay at the primary door is 30 seconds or less. Backup power runs 24 hours. The response force arrives in 15 minutes, or 5 minutes for open storage without Security-in-Depth, and an SCI-indoctrinated person arrives within 60 minutes or the AO-approved time. False alarms are limited to one per 30 days per partition, and service starts within four hours of a trouble signal. Testing is semiannual. Put these on the cover sheet of your IDS submittal with the paragraph cited beside each.</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“Extent” is UL’s word for how much of a space the alarm protects. Tech Spec 7.A.2.b requires an Extent 3 installation as referenced in UL 2050, for every SCIF and SAPF; CDSE calls Extent 3 the highest level for National Industrial Security Systems. Extent 5 is a reduced, patrol-based level that needs CSA approval under the NISPOM and never applies to a SCIF or SAPF. UL 2050 Edition 6 certifies the alarm service company, listed under CRZH, and monitoring stations under CRZM; it does not certify products. Contractor SCIFs keep a current certificate and renew it after IDS changes. Verify listings in UL Product iQ, and use licensed copies of the standard rather than web summaries.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During duty hours, a SCIF entrance must verify at least two technologies, such as a card plus a PIN. What counts is how the door is configured, not what the reader can do. Readers outside the SCIF must be tamper-protected, lines leaving protected space need FIPS-validated encryption, and the head-end must sit inside the SCIF or in a SECRET-controlled, alarmed area. FIPS 140-2 validations move to NIST’s historical list on 21 September 2026, so ask for 140-3 on new work and confirm with your AO. As one platform example, Hirsch states its Mx controllers are UL 294 and UL 1076 listed and use FIPS 140-3 cryptography, and its ScramblePad readers scramble keypad digits. These are manufacturer claims; the AO approves the design.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Secure spaces nest like boxes: the building, a collateral area, the SCIF, and perhaps a compartmented area inside it. The rule of thumb is one-way. People with access to an inner, higher area may walk outward through lower areas, as long as each door has its own explicit grant. People with only outer access never gain entry inward; inside, they are escorted. UFC 4-010-05 says entry into a lower security area cannot be through a higher one, so lay out high inside low. Authentication factors should never decrease going inward. Clearance alone isn’t access: it takes eligibility, a signed nondisclosure agreement and need-to-know. The Tech Spec also bars spin-dial locks and independent alarm systems on compartmented areas.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RED means equipment, wires and signals carrying classified information in the clear, like a classified computer and the cable to its monitor. BLACK means anything carrying only encrypted or unclassified information: building power, phones, the unclassified LAN, fire alarm, and the IDS, access control and CCTV systems. RED/BLACK discipline keeps RED signals from coupling onto BLACK conductors that leave the room. TEMPEST is a covername, not an acronym. The CTTA decides which countermeasures a facility needs, and separation distances come from that review and your drawings; we do not publish them. Installers can still do the basics: label everything, keep pathways separate, keep encryption equipment close to the secure area, and never buy countermeasures before the review.</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power-line filter is a sieve for electricity: 60-hertz power passes, and radio-frequency energy riding on the wires is diverted to the filter case and into the shield. It only works if it is installed the right way round. The feeder from the building panel ends at the LINE, or dirty, compartment outside the shield. The filter case is bonded metal-to-metal to the shield. LOAD, or clean, conductors enter the room through a gasketed penetration. Then the finished room is tested. Reverse it and unfiltered conductors run inside the room. Share a pull box between dirty and clean wires and RF jumps around the filter. Filters also store charge, so lock out, wait, verify and discharge before touching one.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Every metal item that crosses the boundary can carry signals, and the treatment depends on the boundary. At a normal, non-shielded SCIF perimeter, the CTTA may direct a dielectric break: a short, listed non-metal section that stops a pipe, conduit or duct acting as a long wire. Its length comes from the CTTA and the drawings. At an RF-shielded room the logic reverses: metal is bonded to the shield, and openings are sized as waveguides. A narrow tube passes air, water or fiber while RF below its cutoff frequency dies out; length sets the attenuation. Never pass a conductor through a waveguide. For data, convert to light, use all-dielectric fiber, and power the converters from filtered circuits. MC on the slide means media converter.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 RF shield only works as a continuous metal skin, so every screw, anchor, powder-actuated pin or hanger rod that pierces the foil or steel creates a leak. Tech Spec 3.G.5 says utility distribution on the inside of an acoustically or RF-treated perimeter wall is surface-mounted, run in raceway, or carried on an added wall built on furring strips as stand-offs. In practice: no flush boxes in the shielded wall, no TVs anchored straight through it, and door switches mounted on the manufacturer’s brackets on the protected side. Route low-voltage cable to the single entry point. If someone does puncture the shield, don’t caulk over it: report it, let the shield vendor repair it, and retest.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Portable electronic devices are one of the most common real-world risks. ICS 705-1 says PEDs pose a risk to SCI, and RF transmitters are not allowed inside unless a competent authority evaluates and mitigates them and the AO approves. DoD criteria put lockable PED cabinets outside the primary entrance. In June 2023, the Secretary of Defense directed components to program for electronic device detection in SCIFs and SAPFs. Detection has limits: RF sensors only see transmitting devices, and powered-off phones are invisible. For telecom, unclassified phones need CNSSI 5006 approved instruments or disconnect devices, microphones and speakerphones are disabled unless approved, and paging systems must not feed audio back out. Cameras stay outside the perimeter.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eight traps show up again and again. Engaging the AO after design or contracts forces rework, and awarding a contract without an approved Construction Security Plan violates the Tech Spec. Walls that stop at the drop ceiling fail both the true-ceiling and acoustic requirements. Designing Wall A for open storage before SID is accepted can leave you needing enhanced walls and a 5-minute response. A card-plus-PIN reader running in card-only mode is a single-factor door. Access control head-ends belong inside the SCIF or a SECRET-controlled alarmed area. Adding VTC to a Sound Group 3 room breaks compliance. And on shielded rooms, reversed filters and late penetrations invalidate the test. Each has a simple fix if caught early.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is a practical way to start. First, confirm the mission need and your government sponsor; DoD SCIFs need a SCIF number or written concept approval. Identify the AO early and appoint a Site Security Manager, and talk to the AO before design, material orders or contracts. Profile the facility: storage mode, Security-in-Depth and location. Zone every room for Sound Group 3, Sound Group 4 or non-discussion. Submit the TEMPEST checklist and wait for the CTTA’s review before buying countermeasures. Build a penetration schedule with a single point of entry. Bring your IDS and access control integrator in during planning, and verify its UL listings. Finally, get the Construction Security Plan approved before contract award.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go deeper, start with the public documents: ICD 705 and its two standards, the IC Tech Spec version 1.5.1 with its forms, UFC 4-010-05 for DoD design criteria, DoDM 5205.07 for SAP work, the DoD Lock Program for approved locks and door hardware, and UL Product iQ to verify alarm company and monitoring station listings. LA CCTV Supply’s SCIF Answers knowledge base at lacctvsupply.com expands every topic in this briefing with sources. A final reminder: this is general, public-level education. Your AO, CSA and CTTA set the requirements for your facility, and no product is ICD 705 certified. The AO accredits the facility, based on how it is designed, built, tested and run.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image" Target="../media/DARK-image-1.png"/><Relationship Id="rId2"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image" Target="../media/TITLE-image-1.jpeg"/><Relationship Id="rId2"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DARK">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3.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2-2.png"/><Relationship Id="rId3" Type="http://schemas.openxmlformats.org/officeDocument/2006/relationships/image" Target="../media/image-2-3.png"/><Relationship Id="rId4" Type="http://schemas.openxmlformats.org/officeDocument/2006/relationships/slideLayout" Target="../slideLayouts/slideLayout2.xml"/><Relationship Id="rId5"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slideLayout" Target="../slideLayouts/slideLayout2.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image" Target="../media/image-5-2.png"/><Relationship Id="rId3" Type="http://schemas.openxmlformats.org/officeDocument/2006/relationships/image" Target="../media/image-5-3.png"/><Relationship Id="rId4" Type="http://schemas.openxmlformats.org/officeDocument/2006/relationships/slideLayout" Target="../slideLayouts/slideLayout2.xml"/><Relationship Id="rId5"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slideLayout" Target="../slideLayouts/slideLayout2.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2.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image" Target="../media/image-9-2.png"/><Relationship Id="rId3" Type="http://schemas.openxmlformats.org/officeDocument/2006/relationships/image" Target="../media/image-9-3.png"/><Relationship Id="rId4" Type="http://schemas.openxmlformats.org/officeDocument/2006/relationships/image" Target="../media/image-9-4.png"/><Relationship Id="rId5" Type="http://schemas.openxmlformats.org/officeDocument/2006/relationships/image" Target="../media/image-9-5.png"/><Relationship Id="rId6" Type="http://schemas.openxmlformats.org/officeDocument/2006/relationships/slideLayout" Target="../slideLayouts/slideLayout2.xml"/><Relationship Id="rId7"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image" Target="../media/image-11-2.png"/><Relationship Id="rId3" Type="http://schemas.openxmlformats.org/officeDocument/2006/relationships/image" Target="../media/image-11-3.png"/><Relationship Id="rId4" Type="http://schemas.openxmlformats.org/officeDocument/2006/relationships/image" Target="../media/image-11-4.png"/><Relationship Id="rId5" Type="http://schemas.openxmlformats.org/officeDocument/2006/relationships/image" Target="../media/image-11-5.png"/><Relationship Id="rId6" Type="http://schemas.openxmlformats.org/officeDocument/2006/relationships/slideLayout" Target="../slideLayouts/slideLayout2.xml"/><Relationship Id="rId7"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image" Target="../media/image-12-2.png"/><Relationship Id="rId3" Type="http://schemas.openxmlformats.org/officeDocument/2006/relationships/image" Target="../media/image-12-3.png"/><Relationship Id="rId4" Type="http://schemas.openxmlformats.org/officeDocument/2006/relationships/image" Target="../media/image-12-4.png"/><Relationship Id="rId5" Type="http://schemas.openxmlformats.org/officeDocument/2006/relationships/image" Target="../media/image-12-5.png"/><Relationship Id="rId6" Type="http://schemas.openxmlformats.org/officeDocument/2006/relationships/slideLayout" Target="../slideLayouts/slideLayout2.xml"/><Relationship Id="rId7"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png"/><Relationship Id="rId2" Type="http://schemas.openxmlformats.org/officeDocument/2006/relationships/image" Target="../media/image-14-2.png"/><Relationship Id="rId3" Type="http://schemas.openxmlformats.org/officeDocument/2006/relationships/slideLayout" Target="../slideLayouts/slideLayout2.xml"/><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image" Target="../media/image-15-2.png"/><Relationship Id="rId3" Type="http://schemas.openxmlformats.org/officeDocument/2006/relationships/image" Target="../media/image-15-3.png"/><Relationship Id="rId4" Type="http://schemas.openxmlformats.org/officeDocument/2006/relationships/image" Target="../media/image-15-4.png"/><Relationship Id="rId5" Type="http://schemas.openxmlformats.org/officeDocument/2006/relationships/slideLayout" Target="../slideLayouts/slideLayout2.xml"/><Relationship Id="rId6"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png"/><Relationship Id="rId2" Type="http://schemas.openxmlformats.org/officeDocument/2006/relationships/image" Target="../media/image-16-2.png"/><Relationship Id="rId3" Type="http://schemas.openxmlformats.org/officeDocument/2006/relationships/slideLayout" Target="../slideLayouts/slideLayout2.xml"/><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7-1.png"/><Relationship Id="rId2" Type="http://schemas.openxmlformats.org/officeDocument/2006/relationships/image" Target="../media/image-17-2.png"/><Relationship Id="rId3" Type="http://schemas.openxmlformats.org/officeDocument/2006/relationships/image" Target="../media/image-17-3.png"/><Relationship Id="rId4" Type="http://schemas.openxmlformats.org/officeDocument/2006/relationships/image" Target="../media/image-17-4.png"/><Relationship Id="rId5" Type="http://schemas.openxmlformats.org/officeDocument/2006/relationships/slideLayout" Target="../slideLayouts/slideLayout2.xml"/><Relationship Id="rId6"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png"/><Relationship Id="rId2" Type="http://schemas.openxmlformats.org/officeDocument/2006/relationships/image" Target="../media/image-18-2.png"/><Relationship Id="rId3" Type="http://schemas.openxmlformats.org/officeDocument/2006/relationships/image" Target="../media/image-18-3.png"/><Relationship Id="rId4" Type="http://schemas.openxmlformats.org/officeDocument/2006/relationships/slideLayout" Target="../slideLayouts/slideLayout2.xml"/><Relationship Id="rId5"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image" Target="../media/image-20-1.png"/><Relationship Id="rId2" Type="http://schemas.openxmlformats.org/officeDocument/2006/relationships/image" Target="../media/image-20-2.png"/><Relationship Id="rId3" Type="http://schemas.openxmlformats.org/officeDocument/2006/relationships/slideLayout" Target="../slideLayouts/slideLayout2.xml"/><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image" Target="../media/image-21-1.png"/><Relationship Id="rId2" Type="http://schemas.openxmlformats.org/officeDocument/2006/relationships/image" Target="../media/image-21-2.png"/><Relationship Id="rId3" Type="http://schemas.openxmlformats.org/officeDocument/2006/relationships/image" Target="../media/image-21-3.png"/><Relationship Id="rId4" Type="http://schemas.openxmlformats.org/officeDocument/2006/relationships/image" Target="../media/image-21-4.png"/><Relationship Id="rId5" Type="http://schemas.openxmlformats.org/officeDocument/2006/relationships/slideLayout" Target="../slideLayouts/slideLayout2.xml"/><Relationship Id="rId6"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image" Target="../media/image-22-1.png"/><Relationship Id="rId2" Type="http://schemas.openxmlformats.org/officeDocument/2006/relationships/image" Target="../media/image-22-2.png"/><Relationship Id="rId3" Type="http://schemas.openxmlformats.org/officeDocument/2006/relationships/image" Target="../media/image-22-3.png"/><Relationship Id="rId4" Type="http://schemas.openxmlformats.org/officeDocument/2006/relationships/image" Target="../media/image-22-4.png"/><Relationship Id="rId5" Type="http://schemas.openxmlformats.org/officeDocument/2006/relationships/image" Target="../media/image-22-5.png"/><Relationship Id="rId6" Type="http://schemas.openxmlformats.org/officeDocument/2006/relationships/image" Target="../media/image-22-6.png"/><Relationship Id="rId7" Type="http://schemas.openxmlformats.org/officeDocument/2006/relationships/image" Target="../media/image-22-7.png"/><Relationship Id="rId8" Type="http://schemas.openxmlformats.org/officeDocument/2006/relationships/image" Target="../media/image-22-8.png"/><Relationship Id="rId9" Type="http://schemas.openxmlformats.org/officeDocument/2006/relationships/image" Target="../media/image-22-9.png"/><Relationship Id="rId10" Type="http://schemas.openxmlformats.org/officeDocument/2006/relationships/image" Target="../media/image-22-10.png"/><Relationship Id="rId11" Type="http://schemas.openxmlformats.org/officeDocument/2006/relationships/image" Target="../media/image-22-11.png"/><Relationship Id="rId12" Type="http://schemas.openxmlformats.org/officeDocument/2006/relationships/image" Target="../media/image-22-12.png"/><Relationship Id="rId13" Type="http://schemas.openxmlformats.org/officeDocument/2006/relationships/image" Target="../media/image-22-13.png"/><Relationship Id="rId14" Type="http://schemas.openxmlformats.org/officeDocument/2006/relationships/image" Target="../media/image-22-14.png"/><Relationship Id="rId15" Type="http://schemas.openxmlformats.org/officeDocument/2006/relationships/image" Target="../media/image-22-15.png"/><Relationship Id="rId16" Type="http://schemas.openxmlformats.org/officeDocument/2006/relationships/image" Target="../media/image-22-16.png"/><Relationship Id="rId17" Type="http://schemas.openxmlformats.org/officeDocument/2006/relationships/slideLayout" Target="../slideLayouts/slideLayout2.xml"/><Relationship Id="rId18"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2" Type="http://schemas.openxmlformats.org/officeDocument/2006/relationships/hyperlink" Target="https://lacctvsupply.com/scif-answers.php" TargetMode="External"/><Relationship Id="rId1" Type="http://schemas.openxmlformats.org/officeDocument/2006/relationships/image" Target="../media/image-24-1.png"/><Relationship Id="rId3" Type="http://schemas.openxmlformats.org/officeDocument/2006/relationships/image" Target="../media/image-24-2.png"/><Relationship Id="rId4" Type="http://schemas.openxmlformats.org/officeDocument/2006/relationships/slideLayout" Target="../slideLayouts/slideLayout2.xml"/><Relationship Id="rId5" Type="http://schemas.openxmlformats.org/officeDocument/2006/relationships/notesSlide" Target="../notesSlides/notesSlide24.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txBox="1"/>
          <p:nvPr/>
        </p:nvSpPr>
        <p:spPr>
          <a:xfrm>
            <a:off x="685800" y="1600200"/>
            <a:ext cx="5486400" cy="292608"/>
          </a:xfrm>
          <a:prstGeom prst="rect">
            <a:avLst/>
          </a:prstGeom>
          <a:noFill/>
          <a:ln/>
        </p:spPr>
        <p:txBody>
          <a:bodyPr wrap="square" lIns="0" tIns="0" rIns="0" bIns="0" rtlCol="0" anchor="t"/>
          <a:lstStyle/>
          <a:p>
            <a:pPr indent="0" marL="0">
              <a:buNone/>
            </a:pPr>
            <a:r>
              <a:rPr lang="en-US" sz="1500" b="1" spc="200" kern="0" dirty="0">
                <a:solidFill>
                  <a:srgbClr val="3FD0FF"/>
                </a:solidFill>
                <a:latin typeface="Courier New" pitchFamily="34" charset="0"/>
                <a:ea typeface="Courier New" pitchFamily="34" charset="-122"/>
                <a:cs typeface="Courier New" pitchFamily="34" charset="-120"/>
              </a:rPr>
              <a:t>LA CCTV SUPPLY · PUBLIC BRIEFING</a:t>
            </a:r>
            <a:endParaRPr lang="en-US" sz="1500" dirty="0"/>
          </a:p>
        </p:txBody>
      </p:sp>
      <p:sp>
        <p:nvSpPr>
          <p:cNvPr id="3" name="Text 1"/>
          <p:cNvSpPr txBox="1"/>
          <p:nvPr/>
        </p:nvSpPr>
        <p:spPr>
          <a:xfrm>
            <a:off x="658368" y="1965960"/>
            <a:ext cx="6035040" cy="2331720"/>
          </a:xfrm>
          <a:prstGeom prst="rect">
            <a:avLst/>
          </a:prstGeom>
          <a:noFill/>
          <a:ln/>
        </p:spPr>
        <p:txBody>
          <a:bodyPr wrap="square" lIns="0" tIns="0" rIns="0" bIns="0" rtlCol="0" anchor="t"/>
          <a:lstStyle/>
          <a:p>
            <a:pPr indent="0" marL="0">
              <a:lnSpc>
                <a:spcPct val="92000"/>
              </a:lnSpc>
              <a:buNone/>
            </a:pPr>
            <a:r>
              <a:rPr lang="en-US" sz="5200" b="1" dirty="0">
                <a:solidFill>
                  <a:srgbClr val="E6EEF5"/>
                </a:solidFill>
                <a:latin typeface="Arial" pitchFamily="34" charset="0"/>
                <a:ea typeface="Arial" pitchFamily="34" charset="-122"/>
                <a:cs typeface="Arial" pitchFamily="34" charset="-120"/>
              </a:rPr>
              <a:t>Understanding</a:t>
            </a:r>
            <a:endParaRPr lang="en-US" sz="5200" dirty="0"/>
          </a:p>
          <a:p>
            <a:pPr indent="0" marL="0">
              <a:lnSpc>
                <a:spcPct val="92000"/>
              </a:lnSpc>
              <a:buNone/>
            </a:pPr>
            <a:r>
              <a:rPr lang="en-US" sz="5200" b="1" dirty="0">
                <a:solidFill>
                  <a:srgbClr val="3FD0FF"/>
                </a:solidFill>
                <a:latin typeface="Arial" pitchFamily="34" charset="0"/>
                <a:ea typeface="Arial" pitchFamily="34" charset="-122"/>
                <a:cs typeface="Arial" pitchFamily="34" charset="-120"/>
              </a:rPr>
              <a:t>SCIF</a:t>
            </a:r>
            <a:pPr indent="0" marL="0">
              <a:lnSpc>
                <a:spcPct val="92000"/>
              </a:lnSpc>
              <a:buNone/>
            </a:pPr>
            <a:r>
              <a:rPr lang="en-US" sz="5200" b="1" dirty="0">
                <a:solidFill>
                  <a:srgbClr val="E6EEF5"/>
                </a:solidFill>
                <a:latin typeface="Arial" pitchFamily="34" charset="0"/>
                <a:ea typeface="Arial" pitchFamily="34" charset="-122"/>
                <a:cs typeface="Arial" pitchFamily="34" charset="-120"/>
              </a:rPr>
              <a:t> &amp; SAPF</a:t>
            </a:r>
            <a:endParaRPr lang="en-US" sz="5200" dirty="0"/>
          </a:p>
          <a:p>
            <a:pPr indent="0" marL="0">
              <a:lnSpc>
                <a:spcPct val="92000"/>
              </a:lnSpc>
              <a:buNone/>
            </a:pPr>
            <a:r>
              <a:rPr lang="en-US" sz="5200" b="1" dirty="0">
                <a:solidFill>
                  <a:srgbClr val="E6EEF5"/>
                </a:solidFill>
                <a:latin typeface="Arial" pitchFamily="34" charset="0"/>
                <a:ea typeface="Arial" pitchFamily="34" charset="-122"/>
                <a:cs typeface="Arial" pitchFamily="34" charset="-120"/>
              </a:rPr>
              <a:t>Security</a:t>
            </a:r>
            <a:endParaRPr lang="en-US" sz="5200" dirty="0"/>
          </a:p>
        </p:txBody>
      </p:sp>
      <p:sp>
        <p:nvSpPr>
          <p:cNvPr id="4" name="Text 2"/>
          <p:cNvSpPr txBox="1"/>
          <p:nvPr/>
        </p:nvSpPr>
        <p:spPr>
          <a:xfrm>
            <a:off x="685800" y="4389120"/>
            <a:ext cx="5212080" cy="868680"/>
          </a:xfrm>
          <a:prstGeom prst="rect">
            <a:avLst/>
          </a:prstGeom>
          <a:noFill/>
          <a:ln/>
        </p:spPr>
        <p:txBody>
          <a:bodyPr wrap="square" lIns="0" tIns="0" rIns="0" bIns="0" rtlCol="0" anchor="t"/>
          <a:lstStyle/>
          <a:p>
            <a:pPr indent="0" marL="0">
              <a:buNone/>
            </a:pPr>
            <a:r>
              <a:rPr lang="en-US" sz="1900" dirty="0">
                <a:solidFill>
                  <a:srgbClr val="A9BACB"/>
                </a:solidFill>
                <a:latin typeface="Calibri" pitchFamily="34" charset="0"/>
                <a:ea typeface="Calibri" pitchFamily="34" charset="-122"/>
                <a:cs typeface="Calibri" pitchFamily="34" charset="-120"/>
              </a:rPr>
              <a:t>ICD 705, the IC Tech Spec and UL 2050 Extent 3: how secure spaces are approved, built and protected.</a:t>
            </a:r>
            <a:endParaRPr lang="en-US" sz="1900" dirty="0"/>
          </a:p>
        </p:txBody>
      </p:sp>
      <p:sp>
        <p:nvSpPr>
          <p:cNvPr id="5" name="Shape 3"/>
          <p:cNvSpPr/>
          <p:nvPr/>
        </p:nvSpPr>
        <p:spPr>
          <a:xfrm>
            <a:off x="685800" y="5596128"/>
            <a:ext cx="2697480" cy="676656"/>
          </a:xfrm>
          <a:prstGeom prst="roundRect">
            <a:avLst>
              <a:gd name="adj" fmla="val 8108"/>
            </a:avLst>
          </a:prstGeom>
          <a:solidFill>
            <a:srgbClr val="F4F7FA"/>
          </a:solidFill>
          <a:ln w="9525">
            <a:solidFill>
              <a:srgbClr val="F4F7FA"/>
            </a:solidFill>
            <a:prstDash val="solid"/>
          </a:ln>
        </p:spPr>
      </p:sp>
      <p:pic>
        <p:nvPicPr>
          <p:cNvPr id="6" name="Image 0" descr="/home/claude/scif-build/src/img/lacctv-logo-doc.png">    </p:cNvPr>
          <p:cNvPicPr>
            <a:picLocks noChangeAspect="1"/>
          </p:cNvPicPr>
          <p:nvPr/>
        </p:nvPicPr>
        <p:blipFill>
          <a:blip r:embed="rId1"/>
          <a:stretch>
            <a:fillRect/>
          </a:stretch>
        </p:blipFill>
        <p:spPr>
          <a:xfrm>
            <a:off x="841248" y="5669280"/>
            <a:ext cx="2377440" cy="509772"/>
          </a:xfrm>
          <a:prstGeom prst="rect">
            <a:avLst/>
          </a:prstGeom>
        </p:spPr>
      </p:pic>
      <p:sp>
        <p:nvSpPr>
          <p:cNvPr id="7" name="Text 4"/>
          <p:cNvSpPr txBox="1"/>
          <p:nvPr/>
        </p:nvSpPr>
        <p:spPr>
          <a:xfrm>
            <a:off x="3611880" y="5797296"/>
            <a:ext cx="4572000" cy="274320"/>
          </a:xfrm>
          <a:prstGeom prst="rect">
            <a:avLst/>
          </a:prstGeom>
          <a:noFill/>
          <a:ln/>
        </p:spPr>
        <p:txBody>
          <a:bodyPr wrap="square" lIns="0" tIns="0" rIns="0" bIns="0" rtlCol="0" anchor="ctr"/>
          <a:lstStyle/>
          <a:p>
            <a:pPr indent="0" marL="0">
              <a:buNone/>
            </a:pPr>
            <a:r>
              <a:rPr lang="en-US" sz="1400" dirty="0">
                <a:solidFill>
                  <a:srgbClr val="A9BACB"/>
                </a:solidFill>
                <a:latin typeface="Courier New" pitchFamily="34" charset="0"/>
                <a:ea typeface="Courier New" pitchFamily="34" charset="-122"/>
                <a:cs typeface="Courier New" pitchFamily="34" charset="-120"/>
              </a:rPr>
              <a:t>Public-level training · September 2026</a:t>
            </a:r>
            <a:endParaRPr lang="en-US" sz="1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txBox="1"/>
          <p:nvPr/>
        </p:nvSpPr>
        <p:spPr>
          <a:xfrm>
            <a:off x="548640" y="384048"/>
            <a:ext cx="8229600" cy="274320"/>
          </a:xfrm>
          <a:prstGeom prst="rect">
            <a:avLst/>
          </a:prstGeom>
          <a:noFill/>
          <a:ln/>
        </p:spPr>
        <p:txBody>
          <a:bodyPr wrap="square" lIns="0" tIns="0" rIns="0" bIns="0" rtlCol="0" anchor="t"/>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02 · WHY THIS MATTERS</a:t>
            </a:r>
            <a:endParaRPr lang="en-US" sz="1400" dirty="0"/>
          </a:p>
        </p:txBody>
      </p:sp>
      <p:sp>
        <p:nvSpPr>
          <p:cNvPr id="3" name="Text 1"/>
          <p:cNvSpPr txBox="1"/>
          <p:nvPr/>
        </p:nvSpPr>
        <p:spPr>
          <a:xfrm>
            <a:off x="548640" y="676656"/>
            <a:ext cx="11091672" cy="713232"/>
          </a:xfrm>
          <a:prstGeom prst="rect">
            <a:avLst/>
          </a:prstGeom>
          <a:noFill/>
          <a:ln/>
        </p:spPr>
        <p:txBody>
          <a:bodyPr wrap="square" lIns="0" tIns="0" rIns="0" bIns="0" rtlCol="0" anchor="ctr"/>
          <a:lstStyle/>
          <a:p>
            <a:pPr indent="0" marL="0">
              <a:buNone/>
            </a:pPr>
            <a:r>
              <a:rPr lang="en-US" sz="3200" b="1" dirty="0">
                <a:solidFill>
                  <a:srgbClr val="E6EEF5"/>
                </a:solidFill>
                <a:latin typeface="Arial" pitchFamily="34" charset="0"/>
                <a:ea typeface="Arial" pitchFamily="34" charset="-122"/>
                <a:cs typeface="Arial" pitchFamily="34" charset="-120"/>
              </a:rPr>
              <a:t>Why this matters</a:t>
            </a:r>
            <a:endParaRPr lang="en-US" sz="3200" dirty="0"/>
          </a:p>
        </p:txBody>
      </p:sp>
      <p:sp>
        <p:nvSpPr>
          <p:cNvPr id="4" name="Text 2"/>
          <p:cNvSpPr txBox="1"/>
          <p:nvPr/>
        </p:nvSpPr>
        <p:spPr>
          <a:xfrm>
            <a:off x="548640" y="6382512"/>
            <a:ext cx="9692640" cy="274320"/>
          </a:xfrm>
          <a:prstGeom prst="rect">
            <a:avLst/>
          </a:prstGeom>
          <a:noFill/>
          <a:ln/>
        </p:spPr>
        <p:txBody>
          <a:bodyPr wrap="square" lIns="0" tIns="0" rIns="0" bIns="0" rtlCol="0" anchor="ctr"/>
          <a:lstStyle/>
          <a:p>
            <a:pPr indent="0" marL="0">
              <a:buNone/>
            </a:pPr>
            <a:r>
              <a:rPr lang="en-US" sz="1400" dirty="0">
                <a:solidFill>
                  <a:srgbClr val="7D90A4"/>
                </a:solidFill>
                <a:latin typeface="Calibri" pitchFamily="34" charset="0"/>
                <a:ea typeface="Calibri" pitchFamily="34" charset="-122"/>
                <a:cs typeface="Calibri" pitchFamily="34" charset="-120"/>
              </a:rPr>
              <a:t>Sources: ICD 705 · DoDM 5105.21 Vol. 2 · UFC 4-010-05 (2023)</a:t>
            </a:r>
            <a:endParaRPr lang="en-US" sz="1400" dirty="0"/>
          </a:p>
        </p:txBody>
      </p:sp>
      <p:sp>
        <p:nvSpPr>
          <p:cNvPr id="5" name="Text 3"/>
          <p:cNvSpPr txBox="1"/>
          <p:nvPr/>
        </p:nvSpPr>
        <p:spPr>
          <a:xfrm>
            <a:off x="10360152" y="6382512"/>
            <a:ext cx="1280160" cy="274320"/>
          </a:xfrm>
          <a:prstGeom prst="rect">
            <a:avLst/>
          </a:prstGeom>
          <a:noFill/>
          <a:ln/>
        </p:spPr>
        <p:txBody>
          <a:bodyPr wrap="square" lIns="0" tIns="0" rIns="0" bIns="0" rtlCol="0" anchor="ctr"/>
          <a:lstStyle/>
          <a:p>
            <a:pPr algn="r" indent="0" marL="0">
              <a:buNone/>
            </a:pPr>
            <a:r>
              <a:rPr lang="en-US" sz="1400" dirty="0">
                <a:solidFill>
                  <a:srgbClr val="7D90A4"/>
                </a:solidFill>
                <a:latin typeface="Courier New" pitchFamily="34" charset="0"/>
                <a:ea typeface="Courier New" pitchFamily="34" charset="-122"/>
                <a:cs typeface="Courier New" pitchFamily="34" charset="-120"/>
              </a:rPr>
              <a:t>02 / 24</a:t>
            </a:r>
            <a:endParaRPr lang="en-US" sz="1400" dirty="0"/>
          </a:p>
        </p:txBody>
      </p:sp>
      <p:sp>
        <p:nvSpPr>
          <p:cNvPr id="6" name="Shape 4"/>
          <p:cNvSpPr/>
          <p:nvPr/>
        </p:nvSpPr>
        <p:spPr>
          <a:xfrm>
            <a:off x="548640" y="1600200"/>
            <a:ext cx="4663440" cy="4526280"/>
          </a:xfrm>
          <a:prstGeom prst="roundRect">
            <a:avLst>
              <a:gd name="adj" fmla="val 1616"/>
            </a:avLst>
          </a:prstGeom>
          <a:solidFill>
            <a:srgbClr val="0B121B"/>
          </a:solidFill>
          <a:ln w="9525">
            <a:solidFill>
              <a:srgbClr val="1E2E40"/>
            </a:solidFill>
            <a:prstDash val="solid"/>
          </a:ln>
        </p:spPr>
      </p:sp>
      <p:sp>
        <p:nvSpPr>
          <p:cNvPr id="7" name="Shape 5"/>
          <p:cNvSpPr/>
          <p:nvPr/>
        </p:nvSpPr>
        <p:spPr>
          <a:xfrm>
            <a:off x="548640" y="1600200"/>
            <a:ext cx="201168" cy="0"/>
          </a:xfrm>
          <a:prstGeom prst="line">
            <a:avLst/>
          </a:prstGeom>
          <a:noFill/>
          <a:ln w="19050">
            <a:solidFill>
              <a:srgbClr val="3FD0FF"/>
            </a:solidFill>
            <a:prstDash val="solid"/>
          </a:ln>
        </p:spPr>
      </p:sp>
      <p:sp>
        <p:nvSpPr>
          <p:cNvPr id="8" name="Shape 6"/>
          <p:cNvSpPr/>
          <p:nvPr/>
        </p:nvSpPr>
        <p:spPr>
          <a:xfrm>
            <a:off x="548640" y="1600200"/>
            <a:ext cx="0" cy="201168"/>
          </a:xfrm>
          <a:prstGeom prst="line">
            <a:avLst/>
          </a:prstGeom>
          <a:noFill/>
          <a:ln w="19050">
            <a:solidFill>
              <a:srgbClr val="3FD0FF"/>
            </a:solidFill>
            <a:prstDash val="solid"/>
          </a:ln>
        </p:spPr>
      </p:sp>
      <p:sp>
        <p:nvSpPr>
          <p:cNvPr id="9" name="Shape 7"/>
          <p:cNvSpPr/>
          <p:nvPr/>
        </p:nvSpPr>
        <p:spPr>
          <a:xfrm>
            <a:off x="5010912" y="1600200"/>
            <a:ext cx="201168" cy="0"/>
          </a:xfrm>
          <a:prstGeom prst="line">
            <a:avLst/>
          </a:prstGeom>
          <a:noFill/>
          <a:ln w="19050">
            <a:solidFill>
              <a:srgbClr val="3FD0FF"/>
            </a:solidFill>
            <a:prstDash val="solid"/>
          </a:ln>
        </p:spPr>
      </p:sp>
      <p:sp>
        <p:nvSpPr>
          <p:cNvPr id="10" name="Shape 8"/>
          <p:cNvSpPr/>
          <p:nvPr/>
        </p:nvSpPr>
        <p:spPr>
          <a:xfrm>
            <a:off x="5212080" y="1600200"/>
            <a:ext cx="0" cy="201168"/>
          </a:xfrm>
          <a:prstGeom prst="line">
            <a:avLst/>
          </a:prstGeom>
          <a:noFill/>
          <a:ln w="19050">
            <a:solidFill>
              <a:srgbClr val="3FD0FF"/>
            </a:solidFill>
            <a:prstDash val="solid"/>
          </a:ln>
        </p:spPr>
      </p:sp>
      <p:sp>
        <p:nvSpPr>
          <p:cNvPr id="11" name="Shape 9"/>
          <p:cNvSpPr/>
          <p:nvPr/>
        </p:nvSpPr>
        <p:spPr>
          <a:xfrm>
            <a:off x="548640" y="6126480"/>
            <a:ext cx="201168" cy="0"/>
          </a:xfrm>
          <a:prstGeom prst="line">
            <a:avLst/>
          </a:prstGeom>
          <a:noFill/>
          <a:ln w="19050">
            <a:solidFill>
              <a:srgbClr val="3FD0FF"/>
            </a:solidFill>
            <a:prstDash val="solid"/>
          </a:ln>
        </p:spPr>
      </p:sp>
      <p:sp>
        <p:nvSpPr>
          <p:cNvPr id="12" name="Shape 10"/>
          <p:cNvSpPr/>
          <p:nvPr/>
        </p:nvSpPr>
        <p:spPr>
          <a:xfrm>
            <a:off x="548640" y="5925312"/>
            <a:ext cx="0" cy="201168"/>
          </a:xfrm>
          <a:prstGeom prst="line">
            <a:avLst/>
          </a:prstGeom>
          <a:noFill/>
          <a:ln w="19050">
            <a:solidFill>
              <a:srgbClr val="3FD0FF"/>
            </a:solidFill>
            <a:prstDash val="solid"/>
          </a:ln>
        </p:spPr>
      </p:sp>
      <p:sp>
        <p:nvSpPr>
          <p:cNvPr id="13" name="Shape 11"/>
          <p:cNvSpPr/>
          <p:nvPr/>
        </p:nvSpPr>
        <p:spPr>
          <a:xfrm>
            <a:off x="5010912" y="6126480"/>
            <a:ext cx="201168" cy="0"/>
          </a:xfrm>
          <a:prstGeom prst="line">
            <a:avLst/>
          </a:prstGeom>
          <a:noFill/>
          <a:ln w="19050">
            <a:solidFill>
              <a:srgbClr val="3FD0FF"/>
            </a:solidFill>
            <a:prstDash val="solid"/>
          </a:ln>
        </p:spPr>
      </p:sp>
      <p:sp>
        <p:nvSpPr>
          <p:cNvPr id="14" name="Shape 12"/>
          <p:cNvSpPr/>
          <p:nvPr/>
        </p:nvSpPr>
        <p:spPr>
          <a:xfrm>
            <a:off x="5212080" y="5925312"/>
            <a:ext cx="0" cy="201168"/>
          </a:xfrm>
          <a:prstGeom prst="line">
            <a:avLst/>
          </a:prstGeom>
          <a:noFill/>
          <a:ln w="19050">
            <a:solidFill>
              <a:srgbClr val="3FD0FF"/>
            </a:solidFill>
            <a:prstDash val="solid"/>
          </a:ln>
        </p:spPr>
      </p:sp>
      <p:sp>
        <p:nvSpPr>
          <p:cNvPr id="15" name="Text 13"/>
          <p:cNvSpPr txBox="1"/>
          <p:nvPr/>
        </p:nvSpPr>
        <p:spPr>
          <a:xfrm>
            <a:off x="868680" y="1874520"/>
            <a:ext cx="3657600" cy="274320"/>
          </a:xfrm>
          <a:prstGeom prst="rect">
            <a:avLst/>
          </a:prstGeom>
          <a:noFill/>
          <a:ln/>
        </p:spPr>
        <p:txBody>
          <a:bodyPr wrap="square" lIns="0" tIns="0" rIns="0" bIns="0" rtlCol="0" anchor="ctr"/>
          <a:lstStyle/>
          <a:p>
            <a:pPr indent="0" marL="0">
              <a:buNone/>
            </a:pPr>
            <a:r>
              <a:rPr lang="en-US" sz="1400" b="1" spc="100" kern="0" dirty="0">
                <a:solidFill>
                  <a:srgbClr val="FFB547"/>
                </a:solidFill>
                <a:latin typeface="Courier New" pitchFamily="34" charset="0"/>
                <a:ea typeface="Courier New" pitchFamily="34" charset="-122"/>
                <a:cs typeface="Courier New" pitchFamily="34" charset="-120"/>
              </a:rPr>
              <a:t>THE ONE IDEA</a:t>
            </a:r>
            <a:endParaRPr lang="en-US" sz="1400" dirty="0"/>
          </a:p>
        </p:txBody>
      </p:sp>
      <p:sp>
        <p:nvSpPr>
          <p:cNvPr id="16" name="Text 14"/>
          <p:cNvSpPr txBox="1"/>
          <p:nvPr/>
        </p:nvSpPr>
        <p:spPr>
          <a:xfrm>
            <a:off x="868680" y="2240280"/>
            <a:ext cx="4069080" cy="1508760"/>
          </a:xfrm>
          <a:prstGeom prst="rect">
            <a:avLst/>
          </a:prstGeom>
          <a:noFill/>
          <a:ln/>
        </p:spPr>
        <p:txBody>
          <a:bodyPr wrap="square" lIns="0" tIns="0" rIns="0" bIns="0" rtlCol="0" anchor="t"/>
          <a:lstStyle/>
          <a:p>
            <a:pPr indent="0" marL="0">
              <a:buNone/>
            </a:pPr>
            <a:r>
              <a:rPr lang="en-US" sz="2800" b="1" dirty="0">
                <a:solidFill>
                  <a:srgbClr val="E6EEF5"/>
                </a:solidFill>
                <a:latin typeface="Arial" pitchFamily="34" charset="0"/>
                <a:ea typeface="Arial" pitchFamily="34" charset="-122"/>
                <a:cs typeface="Arial" pitchFamily="34" charset="-120"/>
              </a:rPr>
              <a:t>The approval, not the construction, makes it a SCIF.</a:t>
            </a:r>
            <a:endParaRPr lang="en-US" sz="2800" dirty="0"/>
          </a:p>
        </p:txBody>
      </p:sp>
      <p:sp>
        <p:nvSpPr>
          <p:cNvPr id="17" name="Text 15"/>
          <p:cNvSpPr txBox="1"/>
          <p:nvPr/>
        </p:nvSpPr>
        <p:spPr>
          <a:xfrm>
            <a:off x="868680" y="3840480"/>
            <a:ext cx="4023360" cy="1280160"/>
          </a:xfrm>
          <a:prstGeom prst="rect">
            <a:avLst/>
          </a:prstGeom>
          <a:noFill/>
          <a:ln/>
        </p:spPr>
        <p:txBody>
          <a:bodyPr wrap="square" lIns="0" tIns="0" rIns="0" bIns="0" rtlCol="0" anchor="t"/>
          <a:lstStyle/>
          <a:p>
            <a:pPr indent="0" marL="0">
              <a:buNone/>
            </a:pPr>
            <a:r>
              <a:rPr lang="en-US" sz="1700" dirty="0">
                <a:solidFill>
                  <a:srgbClr val="A9BACB"/>
                </a:solidFill>
                <a:latin typeface="Calibri" pitchFamily="34" charset="0"/>
                <a:ea typeface="Calibri" pitchFamily="34" charset="-122"/>
                <a:cs typeface="Calibri" pitchFamily="34" charset="-120"/>
              </a:rPr>
              <a:t>A room built “to ICD 705” but never accredited is just an expensive room. SCI can’t be discussed or brought in until the Accrediting Official (AO) accredits the space.</a:t>
            </a:r>
            <a:endParaRPr lang="en-US" sz="1700" dirty="0"/>
          </a:p>
        </p:txBody>
      </p:sp>
      <p:sp>
        <p:nvSpPr>
          <p:cNvPr id="18" name="Text 16"/>
          <p:cNvSpPr txBox="1"/>
          <p:nvPr/>
        </p:nvSpPr>
        <p:spPr>
          <a:xfrm>
            <a:off x="868680" y="5349240"/>
            <a:ext cx="4023360" cy="548640"/>
          </a:xfrm>
          <a:prstGeom prst="rect">
            <a:avLst/>
          </a:prstGeom>
          <a:noFill/>
          <a:ln/>
        </p:spPr>
        <p:txBody>
          <a:bodyPr wrap="square" lIns="0" tIns="0" rIns="0" bIns="0" rtlCol="0" anchor="t"/>
          <a:lstStyle/>
          <a:p>
            <a:pPr indent="0" marL="0">
              <a:buNone/>
            </a:pPr>
            <a:r>
              <a:rPr lang="en-US" sz="1600" b="1" dirty="0">
                <a:solidFill>
                  <a:srgbClr val="FFB547"/>
                </a:solidFill>
                <a:latin typeface="Calibri" pitchFamily="34" charset="0"/>
                <a:ea typeface="Calibri" pitchFamily="34" charset="-122"/>
                <a:cs typeface="Calibri" pitchFamily="34" charset="-120"/>
              </a:rPr>
              <a:t>Most failures trace back to steps skipped at the start.</a:t>
            </a:r>
            <a:endParaRPr lang="en-US" sz="1600" dirty="0"/>
          </a:p>
        </p:txBody>
      </p:sp>
      <p:sp>
        <p:nvSpPr>
          <p:cNvPr id="19" name="Text 17"/>
          <p:cNvSpPr txBox="1"/>
          <p:nvPr/>
        </p:nvSpPr>
        <p:spPr>
          <a:xfrm>
            <a:off x="5577840" y="1600200"/>
            <a:ext cx="4572000"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WHO NEEDS ONE</a:t>
            </a:r>
            <a:endParaRPr lang="en-US" sz="1400" dirty="0"/>
          </a:p>
        </p:txBody>
      </p:sp>
      <p:sp>
        <p:nvSpPr>
          <p:cNvPr id="20" name="Shape 18"/>
          <p:cNvSpPr/>
          <p:nvPr/>
        </p:nvSpPr>
        <p:spPr>
          <a:xfrm>
            <a:off x="5577840" y="2011680"/>
            <a:ext cx="512064" cy="512064"/>
          </a:xfrm>
          <a:prstGeom prst="ellipse">
            <a:avLst/>
          </a:prstGeom>
          <a:solidFill>
            <a:srgbClr val="101A26"/>
          </a:solidFill>
          <a:ln w="12700">
            <a:solidFill>
              <a:srgbClr val="3FD0FF"/>
            </a:solidFill>
            <a:prstDash val="solid"/>
          </a:ln>
        </p:spPr>
      </p:sp>
      <p:pic>
        <p:nvPicPr>
          <p:cNvPr id="21" name="Image 0" descr="preencoded.png">    </p:cNvPr>
          <p:cNvPicPr>
            <a:picLocks noChangeAspect="1"/>
          </p:cNvPicPr>
          <p:nvPr/>
        </p:nvPicPr>
        <p:blipFill>
          <a:blip r:embed="rId1"/>
          <a:stretch>
            <a:fillRect/>
          </a:stretch>
        </p:blipFill>
        <p:spPr>
          <a:xfrm>
            <a:off x="5700735" y="2134575"/>
            <a:ext cx="266273" cy="266273"/>
          </a:xfrm>
          <a:prstGeom prst="rect">
            <a:avLst/>
          </a:prstGeom>
        </p:spPr>
      </p:pic>
      <p:sp>
        <p:nvSpPr>
          <p:cNvPr id="22" name="Text 19"/>
          <p:cNvSpPr txBox="1"/>
          <p:nvPr/>
        </p:nvSpPr>
        <p:spPr>
          <a:xfrm>
            <a:off x="6263640" y="1984248"/>
            <a:ext cx="5376672" cy="292608"/>
          </a:xfrm>
          <a:prstGeom prst="rect">
            <a:avLst/>
          </a:prstGeom>
          <a:noFill/>
          <a:ln/>
        </p:spPr>
        <p:txBody>
          <a:bodyPr wrap="square" lIns="0" tIns="0" rIns="0" bIns="0" rtlCol="0" anchor="t"/>
          <a:lstStyle/>
          <a:p>
            <a:pPr indent="0" marL="0">
              <a:buNone/>
            </a:pPr>
            <a:r>
              <a:rPr lang="en-US" sz="1700" b="1" dirty="0">
                <a:solidFill>
                  <a:srgbClr val="E6EEF5"/>
                </a:solidFill>
                <a:latin typeface="Calibri" pitchFamily="34" charset="0"/>
                <a:ea typeface="Calibri" pitchFamily="34" charset="-122"/>
                <a:cs typeface="Calibri" pitchFamily="34" charset="-120"/>
              </a:rPr>
              <a:t>Intelligence Community elements and DoD</a:t>
            </a:r>
            <a:endParaRPr lang="en-US" sz="1700" dirty="0"/>
          </a:p>
        </p:txBody>
      </p:sp>
      <p:sp>
        <p:nvSpPr>
          <p:cNvPr id="23" name="Text 20"/>
          <p:cNvSpPr txBox="1"/>
          <p:nvPr/>
        </p:nvSpPr>
        <p:spPr>
          <a:xfrm>
            <a:off x="6263640" y="2286000"/>
            <a:ext cx="5376672" cy="457200"/>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Anyone handling Sensitive Compartmented Information (SCI) needs an accredited SCIF.</a:t>
            </a:r>
            <a:endParaRPr lang="en-US" sz="1400" dirty="0"/>
          </a:p>
        </p:txBody>
      </p:sp>
      <p:sp>
        <p:nvSpPr>
          <p:cNvPr id="24" name="Shape 21"/>
          <p:cNvSpPr/>
          <p:nvPr/>
        </p:nvSpPr>
        <p:spPr>
          <a:xfrm>
            <a:off x="5577840" y="2816352"/>
            <a:ext cx="512064" cy="512064"/>
          </a:xfrm>
          <a:prstGeom prst="ellipse">
            <a:avLst/>
          </a:prstGeom>
          <a:solidFill>
            <a:srgbClr val="101A26"/>
          </a:solidFill>
          <a:ln w="12700">
            <a:solidFill>
              <a:srgbClr val="3DDC97"/>
            </a:solidFill>
            <a:prstDash val="solid"/>
          </a:ln>
        </p:spPr>
      </p:sp>
      <p:pic>
        <p:nvPicPr>
          <p:cNvPr id="25" name="Image 1" descr="preencoded.png">    </p:cNvPr>
          <p:cNvPicPr>
            <a:picLocks noChangeAspect="1"/>
          </p:cNvPicPr>
          <p:nvPr/>
        </p:nvPicPr>
        <p:blipFill>
          <a:blip r:embed="rId2"/>
          <a:stretch>
            <a:fillRect/>
          </a:stretch>
        </p:blipFill>
        <p:spPr>
          <a:xfrm>
            <a:off x="5700735" y="2939247"/>
            <a:ext cx="266273" cy="266273"/>
          </a:xfrm>
          <a:prstGeom prst="rect">
            <a:avLst/>
          </a:prstGeom>
        </p:spPr>
      </p:pic>
      <p:sp>
        <p:nvSpPr>
          <p:cNvPr id="26" name="Text 22"/>
          <p:cNvSpPr txBox="1"/>
          <p:nvPr/>
        </p:nvSpPr>
        <p:spPr>
          <a:xfrm>
            <a:off x="6263640" y="2788920"/>
            <a:ext cx="5376672" cy="292608"/>
          </a:xfrm>
          <a:prstGeom prst="rect">
            <a:avLst/>
          </a:prstGeom>
          <a:noFill/>
          <a:ln/>
        </p:spPr>
        <p:txBody>
          <a:bodyPr wrap="square" lIns="0" tIns="0" rIns="0" bIns="0" rtlCol="0" anchor="t"/>
          <a:lstStyle/>
          <a:p>
            <a:pPr indent="0" marL="0">
              <a:buNone/>
            </a:pPr>
            <a:r>
              <a:rPr lang="en-US" sz="1700" b="1" dirty="0">
                <a:solidFill>
                  <a:srgbClr val="E6EEF5"/>
                </a:solidFill>
                <a:latin typeface="Calibri" pitchFamily="34" charset="0"/>
                <a:ea typeface="Calibri" pitchFamily="34" charset="-122"/>
                <a:cs typeface="Calibri" pitchFamily="34" charset="-120"/>
              </a:rPr>
              <a:t>Cleared contractors</a:t>
            </a:r>
            <a:endParaRPr lang="en-US" sz="1700" dirty="0"/>
          </a:p>
        </p:txBody>
      </p:sp>
      <p:sp>
        <p:nvSpPr>
          <p:cNvPr id="27" name="Text 23"/>
          <p:cNvSpPr txBox="1"/>
          <p:nvPr/>
        </p:nvSpPr>
        <p:spPr>
          <a:xfrm>
            <a:off x="6263640" y="3090672"/>
            <a:ext cx="5376672" cy="457200"/>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A government sponsor is required; DoD SCIFs need a SCIF number or written concept approval.</a:t>
            </a:r>
            <a:endParaRPr lang="en-US" sz="1400" dirty="0"/>
          </a:p>
        </p:txBody>
      </p:sp>
      <p:sp>
        <p:nvSpPr>
          <p:cNvPr id="28" name="Shape 24"/>
          <p:cNvSpPr/>
          <p:nvPr/>
        </p:nvSpPr>
        <p:spPr>
          <a:xfrm>
            <a:off x="5577840" y="3621024"/>
            <a:ext cx="512064" cy="512064"/>
          </a:xfrm>
          <a:prstGeom prst="ellipse">
            <a:avLst/>
          </a:prstGeom>
          <a:solidFill>
            <a:srgbClr val="101A26"/>
          </a:solidFill>
          <a:ln w="12700">
            <a:solidFill>
              <a:srgbClr val="9C8CFF"/>
            </a:solidFill>
            <a:prstDash val="solid"/>
          </a:ln>
        </p:spPr>
      </p:sp>
      <p:pic>
        <p:nvPicPr>
          <p:cNvPr id="29" name="Image 2" descr="preencoded.png">    </p:cNvPr>
          <p:cNvPicPr>
            <a:picLocks noChangeAspect="1"/>
          </p:cNvPicPr>
          <p:nvPr/>
        </p:nvPicPr>
        <p:blipFill>
          <a:blip r:embed="rId3"/>
          <a:stretch>
            <a:fillRect/>
          </a:stretch>
        </p:blipFill>
        <p:spPr>
          <a:xfrm>
            <a:off x="5700735" y="3743919"/>
            <a:ext cx="266273" cy="266273"/>
          </a:xfrm>
          <a:prstGeom prst="rect">
            <a:avLst/>
          </a:prstGeom>
        </p:spPr>
      </p:pic>
      <p:sp>
        <p:nvSpPr>
          <p:cNvPr id="30" name="Text 25"/>
          <p:cNvSpPr txBox="1"/>
          <p:nvPr/>
        </p:nvSpPr>
        <p:spPr>
          <a:xfrm>
            <a:off x="6263640" y="3593592"/>
            <a:ext cx="5376672" cy="292608"/>
          </a:xfrm>
          <a:prstGeom prst="rect">
            <a:avLst/>
          </a:prstGeom>
          <a:noFill/>
          <a:ln/>
        </p:spPr>
        <p:txBody>
          <a:bodyPr wrap="square" lIns="0" tIns="0" rIns="0" bIns="0" rtlCol="0" anchor="t"/>
          <a:lstStyle/>
          <a:p>
            <a:pPr indent="0" marL="0">
              <a:buNone/>
            </a:pPr>
            <a:r>
              <a:rPr lang="en-US" sz="1700" b="1" dirty="0">
                <a:solidFill>
                  <a:srgbClr val="E6EEF5"/>
                </a:solidFill>
                <a:latin typeface="Calibri" pitchFamily="34" charset="0"/>
                <a:ea typeface="Calibri" pitchFamily="34" charset="-122"/>
                <a:cs typeface="Calibri" pitchFamily="34" charset="-120"/>
              </a:rPr>
              <a:t>Special Access Programs</a:t>
            </a:r>
            <a:endParaRPr lang="en-US" sz="1700" dirty="0"/>
          </a:p>
        </p:txBody>
      </p:sp>
      <p:sp>
        <p:nvSpPr>
          <p:cNvPr id="31" name="Text 26"/>
          <p:cNvSpPr txBox="1"/>
          <p:nvPr/>
        </p:nvSpPr>
        <p:spPr>
          <a:xfrm>
            <a:off x="6263640" y="3895344"/>
            <a:ext cx="5376672" cy="457200"/>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SAP work happens in a SAPF, accredited by a SAPF Accrediting Official.</a:t>
            </a:r>
            <a:endParaRPr lang="en-US" sz="1400" dirty="0"/>
          </a:p>
        </p:txBody>
      </p:sp>
      <p:sp>
        <p:nvSpPr>
          <p:cNvPr id="32" name="Text 27"/>
          <p:cNvSpPr txBox="1"/>
          <p:nvPr/>
        </p:nvSpPr>
        <p:spPr>
          <a:xfrm>
            <a:off x="5577840" y="4526280"/>
            <a:ext cx="5486400"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WHO HAS TO GET IT RIGHT</a:t>
            </a:r>
            <a:endParaRPr lang="en-US" sz="1400" dirty="0"/>
          </a:p>
        </p:txBody>
      </p:sp>
      <p:sp>
        <p:nvSpPr>
          <p:cNvPr id="33" name="Shape 28"/>
          <p:cNvSpPr/>
          <p:nvPr/>
        </p:nvSpPr>
        <p:spPr>
          <a:xfrm>
            <a:off x="5577840" y="4919472"/>
            <a:ext cx="1751990" cy="384048"/>
          </a:xfrm>
          <a:prstGeom prst="roundRect">
            <a:avLst>
              <a:gd name="adj" fmla="val 47619"/>
            </a:avLst>
          </a:prstGeom>
          <a:solidFill>
            <a:srgbClr val="101A26"/>
          </a:solidFill>
          <a:ln w="9525">
            <a:solidFill>
              <a:srgbClr val="2A3F55"/>
            </a:solidFill>
            <a:prstDash val="solid"/>
          </a:ln>
        </p:spPr>
      </p:sp>
      <p:sp>
        <p:nvSpPr>
          <p:cNvPr id="34" name="Text 29"/>
          <p:cNvSpPr txBox="1"/>
          <p:nvPr/>
        </p:nvSpPr>
        <p:spPr>
          <a:xfrm>
            <a:off x="5577840" y="4919472"/>
            <a:ext cx="1751990" cy="384048"/>
          </a:xfrm>
          <a:prstGeom prst="rect">
            <a:avLst/>
          </a:prstGeom>
          <a:noFill/>
          <a:ln/>
        </p:spPr>
        <p:txBody>
          <a:bodyPr wrap="square" lIns="0" tIns="0" rIns="0" bIns="0" rtlCol="0" anchor="ctr"/>
          <a:lstStyle/>
          <a:p>
            <a:pPr algn="ctr" indent="0" marL="0">
              <a:buNone/>
            </a:pPr>
            <a:r>
              <a:rPr lang="en-US" sz="1400" dirty="0">
                <a:solidFill>
                  <a:srgbClr val="E6EEF5"/>
                </a:solidFill>
                <a:latin typeface="Calibri" pitchFamily="34" charset="0"/>
                <a:ea typeface="Calibri" pitchFamily="34" charset="-122"/>
                <a:cs typeface="Calibri" pitchFamily="34" charset="-120"/>
              </a:rPr>
              <a:t>Owners &amp; sponsors</a:t>
            </a:r>
            <a:endParaRPr lang="en-US" sz="1400" dirty="0"/>
          </a:p>
        </p:txBody>
      </p:sp>
      <p:sp>
        <p:nvSpPr>
          <p:cNvPr id="35" name="Shape 30"/>
          <p:cNvSpPr/>
          <p:nvPr/>
        </p:nvSpPr>
        <p:spPr>
          <a:xfrm>
            <a:off x="7457846" y="4919472"/>
            <a:ext cx="2154326" cy="384048"/>
          </a:xfrm>
          <a:prstGeom prst="roundRect">
            <a:avLst>
              <a:gd name="adj" fmla="val 47619"/>
            </a:avLst>
          </a:prstGeom>
          <a:solidFill>
            <a:srgbClr val="101A26"/>
          </a:solidFill>
          <a:ln w="9525">
            <a:solidFill>
              <a:srgbClr val="2A3F55"/>
            </a:solidFill>
            <a:prstDash val="solid"/>
          </a:ln>
        </p:spPr>
      </p:sp>
      <p:sp>
        <p:nvSpPr>
          <p:cNvPr id="36" name="Text 31"/>
          <p:cNvSpPr txBox="1"/>
          <p:nvPr/>
        </p:nvSpPr>
        <p:spPr>
          <a:xfrm>
            <a:off x="7457846" y="4919472"/>
            <a:ext cx="2154326" cy="384048"/>
          </a:xfrm>
          <a:prstGeom prst="rect">
            <a:avLst/>
          </a:prstGeom>
          <a:noFill/>
          <a:ln/>
        </p:spPr>
        <p:txBody>
          <a:bodyPr wrap="square" lIns="0" tIns="0" rIns="0" bIns="0" rtlCol="0" anchor="ctr"/>
          <a:lstStyle/>
          <a:p>
            <a:pPr algn="ctr" indent="0" marL="0">
              <a:buNone/>
            </a:pPr>
            <a:r>
              <a:rPr lang="en-US" sz="1400" dirty="0">
                <a:solidFill>
                  <a:srgbClr val="E6EEF5"/>
                </a:solidFill>
                <a:latin typeface="Calibri" pitchFamily="34" charset="0"/>
                <a:ea typeface="Calibri" pitchFamily="34" charset="-122"/>
                <a:cs typeface="Calibri" pitchFamily="34" charset="-120"/>
              </a:rPr>
              <a:t>Architects &amp; engineers</a:t>
            </a:r>
            <a:endParaRPr lang="en-US" sz="1400" dirty="0"/>
          </a:p>
        </p:txBody>
      </p:sp>
      <p:sp>
        <p:nvSpPr>
          <p:cNvPr id="37" name="Shape 32"/>
          <p:cNvSpPr/>
          <p:nvPr/>
        </p:nvSpPr>
        <p:spPr>
          <a:xfrm>
            <a:off x="9740189" y="4919472"/>
            <a:ext cx="1912925" cy="384048"/>
          </a:xfrm>
          <a:prstGeom prst="roundRect">
            <a:avLst>
              <a:gd name="adj" fmla="val 47619"/>
            </a:avLst>
          </a:prstGeom>
          <a:solidFill>
            <a:srgbClr val="101A26"/>
          </a:solidFill>
          <a:ln w="9525">
            <a:solidFill>
              <a:srgbClr val="2A3F55"/>
            </a:solidFill>
            <a:prstDash val="solid"/>
          </a:ln>
        </p:spPr>
      </p:sp>
      <p:sp>
        <p:nvSpPr>
          <p:cNvPr id="38" name="Text 33"/>
          <p:cNvSpPr txBox="1"/>
          <p:nvPr/>
        </p:nvSpPr>
        <p:spPr>
          <a:xfrm>
            <a:off x="9740189" y="4919472"/>
            <a:ext cx="1912925" cy="384048"/>
          </a:xfrm>
          <a:prstGeom prst="rect">
            <a:avLst/>
          </a:prstGeom>
          <a:noFill/>
          <a:ln/>
        </p:spPr>
        <p:txBody>
          <a:bodyPr wrap="square" lIns="0" tIns="0" rIns="0" bIns="0" rtlCol="0" anchor="ctr"/>
          <a:lstStyle/>
          <a:p>
            <a:pPr algn="ctr" indent="0" marL="0">
              <a:buNone/>
            </a:pPr>
            <a:r>
              <a:rPr lang="en-US" sz="1400" dirty="0">
                <a:solidFill>
                  <a:srgbClr val="E6EEF5"/>
                </a:solidFill>
                <a:latin typeface="Calibri" pitchFamily="34" charset="0"/>
                <a:ea typeface="Calibri" pitchFamily="34" charset="-122"/>
                <a:cs typeface="Calibri" pitchFamily="34" charset="-120"/>
              </a:rPr>
              <a:t>General contractors</a:t>
            </a:r>
            <a:endParaRPr lang="en-US" sz="1400" dirty="0"/>
          </a:p>
        </p:txBody>
      </p:sp>
      <p:sp>
        <p:nvSpPr>
          <p:cNvPr id="39" name="Shape 34"/>
          <p:cNvSpPr/>
          <p:nvPr/>
        </p:nvSpPr>
        <p:spPr>
          <a:xfrm>
            <a:off x="5577840" y="5431536"/>
            <a:ext cx="2234794" cy="384048"/>
          </a:xfrm>
          <a:prstGeom prst="roundRect">
            <a:avLst>
              <a:gd name="adj" fmla="val 47619"/>
            </a:avLst>
          </a:prstGeom>
          <a:solidFill>
            <a:srgbClr val="101A26"/>
          </a:solidFill>
          <a:ln w="9525">
            <a:solidFill>
              <a:srgbClr val="2A3F55"/>
            </a:solidFill>
            <a:prstDash val="solid"/>
          </a:ln>
        </p:spPr>
      </p:sp>
      <p:sp>
        <p:nvSpPr>
          <p:cNvPr id="40" name="Text 35"/>
          <p:cNvSpPr txBox="1"/>
          <p:nvPr/>
        </p:nvSpPr>
        <p:spPr>
          <a:xfrm>
            <a:off x="5577840" y="5431536"/>
            <a:ext cx="2234794" cy="384048"/>
          </a:xfrm>
          <a:prstGeom prst="rect">
            <a:avLst/>
          </a:prstGeom>
          <a:noFill/>
          <a:ln/>
        </p:spPr>
        <p:txBody>
          <a:bodyPr wrap="square" lIns="0" tIns="0" rIns="0" bIns="0" rtlCol="0" anchor="ctr"/>
          <a:lstStyle/>
          <a:p>
            <a:pPr algn="ctr" indent="0" marL="0">
              <a:buNone/>
            </a:pPr>
            <a:r>
              <a:rPr lang="en-US" sz="1400" dirty="0">
                <a:solidFill>
                  <a:srgbClr val="E6EEF5"/>
                </a:solidFill>
                <a:latin typeface="Calibri" pitchFamily="34" charset="0"/>
                <a:ea typeface="Calibri" pitchFamily="34" charset="-122"/>
                <a:cs typeface="Calibri" pitchFamily="34" charset="-120"/>
              </a:rPr>
              <a:t>Low-voltage integrators</a:t>
            </a:r>
            <a:endParaRPr lang="en-US" sz="1400" dirty="0"/>
          </a:p>
        </p:txBody>
      </p:sp>
      <p:sp>
        <p:nvSpPr>
          <p:cNvPr id="41" name="Shape 36"/>
          <p:cNvSpPr/>
          <p:nvPr/>
        </p:nvSpPr>
        <p:spPr>
          <a:xfrm>
            <a:off x="7940650" y="5431536"/>
            <a:ext cx="1751990" cy="384048"/>
          </a:xfrm>
          <a:prstGeom prst="roundRect">
            <a:avLst>
              <a:gd name="adj" fmla="val 47619"/>
            </a:avLst>
          </a:prstGeom>
          <a:solidFill>
            <a:srgbClr val="101A26"/>
          </a:solidFill>
          <a:ln w="9525">
            <a:solidFill>
              <a:srgbClr val="2A3F55"/>
            </a:solidFill>
            <a:prstDash val="solid"/>
          </a:ln>
        </p:spPr>
      </p:sp>
      <p:sp>
        <p:nvSpPr>
          <p:cNvPr id="42" name="Text 37"/>
          <p:cNvSpPr txBox="1"/>
          <p:nvPr/>
        </p:nvSpPr>
        <p:spPr>
          <a:xfrm>
            <a:off x="7940650" y="5431536"/>
            <a:ext cx="1751990" cy="384048"/>
          </a:xfrm>
          <a:prstGeom prst="rect">
            <a:avLst/>
          </a:prstGeom>
          <a:noFill/>
          <a:ln/>
        </p:spPr>
        <p:txBody>
          <a:bodyPr wrap="square" lIns="0" tIns="0" rIns="0" bIns="0" rtlCol="0" anchor="ctr"/>
          <a:lstStyle/>
          <a:p>
            <a:pPr algn="ctr" indent="0" marL="0">
              <a:buNone/>
            </a:pPr>
            <a:r>
              <a:rPr lang="en-US" sz="1400" dirty="0">
                <a:solidFill>
                  <a:srgbClr val="E6EEF5"/>
                </a:solidFill>
                <a:latin typeface="Calibri" pitchFamily="34" charset="0"/>
                <a:ea typeface="Calibri" pitchFamily="34" charset="-122"/>
                <a:cs typeface="Calibri" pitchFamily="34" charset="-120"/>
              </a:rPr>
              <a:t>Security managers</a:t>
            </a:r>
            <a:endParaRPr lang="en-US" sz="1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txBox="1"/>
          <p:nvPr/>
        </p:nvSpPr>
        <p:spPr>
          <a:xfrm>
            <a:off x="548640" y="384048"/>
            <a:ext cx="8229600" cy="274320"/>
          </a:xfrm>
          <a:prstGeom prst="rect">
            <a:avLst/>
          </a:prstGeom>
          <a:noFill/>
          <a:ln/>
        </p:spPr>
        <p:txBody>
          <a:bodyPr wrap="square" lIns="0" tIns="0" rIns="0" bIns="0" rtlCol="0" anchor="t"/>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03 · KNOW THE DIFFERENCE</a:t>
            </a:r>
            <a:endParaRPr lang="en-US" sz="1400" dirty="0"/>
          </a:p>
        </p:txBody>
      </p:sp>
      <p:sp>
        <p:nvSpPr>
          <p:cNvPr id="3" name="Text 1"/>
          <p:cNvSpPr txBox="1"/>
          <p:nvPr/>
        </p:nvSpPr>
        <p:spPr>
          <a:xfrm>
            <a:off x="548640" y="676656"/>
            <a:ext cx="11091672" cy="713232"/>
          </a:xfrm>
          <a:prstGeom prst="rect">
            <a:avLst/>
          </a:prstGeom>
          <a:noFill/>
          <a:ln/>
        </p:spPr>
        <p:txBody>
          <a:bodyPr wrap="square" lIns="0" tIns="0" rIns="0" bIns="0" rtlCol="0" anchor="ctr"/>
          <a:lstStyle/>
          <a:p>
            <a:pPr indent="0" marL="0">
              <a:buNone/>
            </a:pPr>
            <a:r>
              <a:rPr lang="en-US" sz="3200" b="1" dirty="0">
                <a:solidFill>
                  <a:srgbClr val="E6EEF5"/>
                </a:solidFill>
                <a:latin typeface="Arial" pitchFamily="34" charset="0"/>
                <a:ea typeface="Arial" pitchFamily="34" charset="-122"/>
                <a:cs typeface="Arial" pitchFamily="34" charset="-120"/>
              </a:rPr>
              <a:t>SCIF vs SAPF vs open storage area vs GSA container</a:t>
            </a:r>
            <a:endParaRPr lang="en-US" sz="3200" dirty="0"/>
          </a:p>
        </p:txBody>
      </p:sp>
      <p:sp>
        <p:nvSpPr>
          <p:cNvPr id="4" name="Text 2"/>
          <p:cNvSpPr txBox="1"/>
          <p:nvPr/>
        </p:nvSpPr>
        <p:spPr>
          <a:xfrm>
            <a:off x="548640" y="6382512"/>
            <a:ext cx="9692640" cy="274320"/>
          </a:xfrm>
          <a:prstGeom prst="rect">
            <a:avLst/>
          </a:prstGeom>
          <a:noFill/>
          <a:ln/>
        </p:spPr>
        <p:txBody>
          <a:bodyPr wrap="square" lIns="0" tIns="0" rIns="0" bIns="0" rtlCol="0" anchor="ctr"/>
          <a:lstStyle/>
          <a:p>
            <a:pPr indent="0" marL="0">
              <a:buNone/>
            </a:pPr>
            <a:r>
              <a:rPr lang="en-US" sz="1400" dirty="0">
                <a:solidFill>
                  <a:srgbClr val="7D90A4"/>
                </a:solidFill>
                <a:latin typeface="Calibri" pitchFamily="34" charset="0"/>
                <a:ea typeface="Calibri" pitchFamily="34" charset="-122"/>
                <a:cs typeface="Calibri" pitchFamily="34" charset="-120"/>
              </a:rPr>
              <a:t>Sources: IC Tech Spec v1.5.1 · DoDM 5205.07 (2025) · 32 CFR 117.15 · 32 CFR 2001.43 · DCSA SAP checklist</a:t>
            </a:r>
            <a:endParaRPr lang="en-US" sz="1400" dirty="0"/>
          </a:p>
        </p:txBody>
      </p:sp>
      <p:sp>
        <p:nvSpPr>
          <p:cNvPr id="5" name="Text 3"/>
          <p:cNvSpPr txBox="1"/>
          <p:nvPr/>
        </p:nvSpPr>
        <p:spPr>
          <a:xfrm>
            <a:off x="10360152" y="6382512"/>
            <a:ext cx="1280160" cy="274320"/>
          </a:xfrm>
          <a:prstGeom prst="rect">
            <a:avLst/>
          </a:prstGeom>
          <a:noFill/>
          <a:ln/>
        </p:spPr>
        <p:txBody>
          <a:bodyPr wrap="square" lIns="0" tIns="0" rIns="0" bIns="0" rtlCol="0" anchor="ctr"/>
          <a:lstStyle/>
          <a:p>
            <a:pPr algn="r" indent="0" marL="0">
              <a:buNone/>
            </a:pPr>
            <a:r>
              <a:rPr lang="en-US" sz="1400" dirty="0">
                <a:solidFill>
                  <a:srgbClr val="7D90A4"/>
                </a:solidFill>
                <a:latin typeface="Courier New" pitchFamily="34" charset="0"/>
                <a:ea typeface="Courier New" pitchFamily="34" charset="-122"/>
                <a:cs typeface="Courier New" pitchFamily="34" charset="-120"/>
              </a:rPr>
              <a:t>03 / 24</a:t>
            </a:r>
            <a:endParaRPr lang="en-US" sz="1400" dirty="0"/>
          </a:p>
        </p:txBody>
      </p:sp>
      <p:graphicFrame>
        <p:nvGraphicFramePr>
          <p:cNvPr id="4" name="Table 0"/>
          <p:cNvGraphicFramePr>
            <a:graphicFrameLocks noGrp="1"/>
          </p:cNvGraphicFramePr>
          <p:nvPr>
            <p:extLst>
              <p:ext uri="{D42A27DB-BD31-4B8C-83A1-F6EECF244321}">
                <p14:modId xmlns:p14="http://schemas.microsoft.com/office/powerpoint/2010/main" val="1579011935"/>
              </p:ext>
            </p:extLst>
          </p:nvPr>
        </p:nvGraphicFramePr>
        <p:xfrm>
          <a:off x="548640" y="1572768"/>
          <a:ext cx="11091672" cy="914400"/>
        </p:xfrm>
        <a:graphic>
          <a:graphicData uri="http://schemas.openxmlformats.org/drawingml/2006/table">
            <a:tbl>
              <a:tblPr/>
              <a:tblGrid>
                <a:gridCol w="1764792"/>
                <a:gridCol w="2331720"/>
                <a:gridCol w="2331720"/>
                <a:gridCol w="2331720"/>
                <a:gridCol w="2331720"/>
              </a:tblGrid>
              <a:tr h="457200">
                <a:tc>
                  <a:txBody>
                    <a:bodyPr/>
                    <a:lstStyle/>
                    <a:p>
                      <a:pPr indent="0" marL="0">
                        <a:buNone/>
                      </a:pPr>
                      <a:endParaRPr lang="en-US" sz="1600" dirty="0">
                        <a:latin typeface="Arial" charset="0"/>
                        <a:ea typeface="Arial" charset="0"/>
                        <a:cs typeface="Arial"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15212F"/>
                    </a:solidFill>
                  </a:tcPr>
                </a:tc>
                <a:tc>
                  <a:txBody>
                    <a:bodyPr/>
                    <a:lstStyle/>
                    <a:p>
                      <a:pPr indent="0" marL="0">
                        <a:buNone/>
                      </a:pPr>
                      <a:r>
                        <a:rPr lang="en-US" sz="1600" b="1" dirty="0">
                          <a:solidFill>
                            <a:srgbClr val="3FD0FF"/>
                          </a:solidFill>
                          <a:latin typeface="Arial" pitchFamily="34" charset="0"/>
                          <a:ea typeface="Arial" pitchFamily="34" charset="-122"/>
                          <a:cs typeface="Arial" pitchFamily="34" charset="-120"/>
                        </a:rPr>
                        <a:t>SCIF</a:t>
                      </a:r>
                      <a:endParaRPr lang="en-US" sz="1600" dirty="0">
                        <a:latin typeface="Arial" charset="0"/>
                        <a:ea typeface="Arial" charset="0"/>
                        <a:cs typeface="Arial"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15212F"/>
                    </a:solidFill>
                  </a:tcPr>
                </a:tc>
                <a:tc>
                  <a:txBody>
                    <a:bodyPr/>
                    <a:lstStyle/>
                    <a:p>
                      <a:pPr indent="0" marL="0">
                        <a:buNone/>
                      </a:pPr>
                      <a:r>
                        <a:rPr lang="en-US" sz="1600" b="1" dirty="0">
                          <a:solidFill>
                            <a:srgbClr val="9C8CFF"/>
                          </a:solidFill>
                          <a:latin typeface="Arial" pitchFamily="34" charset="0"/>
                          <a:ea typeface="Arial" pitchFamily="34" charset="-122"/>
                          <a:cs typeface="Arial" pitchFamily="34" charset="-120"/>
                        </a:rPr>
                        <a:t>SAPF</a:t>
                      </a:r>
                      <a:endParaRPr lang="en-US" sz="1600" dirty="0">
                        <a:latin typeface="Arial" charset="0"/>
                        <a:ea typeface="Arial" charset="0"/>
                        <a:cs typeface="Arial"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15212F"/>
                    </a:solidFill>
                  </a:tcPr>
                </a:tc>
                <a:tc>
                  <a:txBody>
                    <a:bodyPr/>
                    <a:lstStyle/>
                    <a:p>
                      <a:pPr indent="0" marL="0">
                        <a:buNone/>
                      </a:pPr>
                      <a:r>
                        <a:rPr lang="en-US" sz="1600" b="1" dirty="0">
                          <a:solidFill>
                            <a:srgbClr val="FFB547"/>
                          </a:solidFill>
                          <a:latin typeface="Arial" pitchFamily="34" charset="0"/>
                          <a:ea typeface="Arial" pitchFamily="34" charset="-122"/>
                          <a:cs typeface="Arial" pitchFamily="34" charset="-120"/>
                        </a:rPr>
                        <a:t>NISPOM open storage area</a:t>
                      </a:r>
                      <a:endParaRPr lang="en-US" sz="1600" dirty="0">
                        <a:latin typeface="Arial" charset="0"/>
                        <a:ea typeface="Arial" charset="0"/>
                        <a:cs typeface="Arial"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15212F"/>
                    </a:solidFill>
                  </a:tcPr>
                </a:tc>
                <a:tc>
                  <a:txBody>
                    <a:bodyPr/>
                    <a:lstStyle/>
                    <a:p>
                      <a:pPr indent="0" marL="0">
                        <a:buNone/>
                      </a:pPr>
                      <a:r>
                        <a:rPr lang="en-US" sz="1600" b="1" dirty="0">
                          <a:solidFill>
                            <a:srgbClr val="3DDC97"/>
                          </a:solidFill>
                          <a:latin typeface="Arial" pitchFamily="34" charset="0"/>
                          <a:ea typeface="Arial" pitchFamily="34" charset="-122"/>
                          <a:cs typeface="Arial" pitchFamily="34" charset="-120"/>
                        </a:rPr>
                        <a:t>GSA-approved container</a:t>
                      </a:r>
                      <a:endParaRPr lang="en-US" sz="1600" dirty="0">
                        <a:latin typeface="Arial" charset="0"/>
                        <a:ea typeface="Arial" charset="0"/>
                        <a:cs typeface="Arial"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15212F"/>
                    </a:solidFill>
                  </a:tcPr>
                </a:tc>
              </a:tr>
              <a:tr h="676656">
                <a:tc>
                  <a:txBody>
                    <a:bodyPr/>
                    <a:lstStyle/>
                    <a:p>
                      <a:pPr indent="0" marL="0">
                        <a:buNone/>
                      </a:pPr>
                      <a:r>
                        <a:rPr lang="en-US" sz="1400" b="1" dirty="0">
                          <a:solidFill>
                            <a:srgbClr val="A9BACB"/>
                          </a:solidFill>
                          <a:latin typeface="Calibri" pitchFamily="34" charset="0"/>
                          <a:ea typeface="Calibri" pitchFamily="34" charset="-122"/>
                          <a:cs typeface="Calibri" pitchFamily="34" charset="-120"/>
                        </a:rPr>
                        <a:t>Protects</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101A26"/>
                    </a:solidFill>
                  </a:tcPr>
                </a:tc>
                <a:tc>
                  <a:txBody>
                    <a:bodyPr/>
                    <a:lstStyle/>
                    <a:p>
                      <a:pPr indent="0" marL="0">
                        <a:buNone/>
                      </a:pPr>
                      <a:r>
                        <a:rPr lang="en-US" sz="1400" dirty="0">
                          <a:solidFill>
                            <a:srgbClr val="E6EEF5"/>
                          </a:solidFill>
                          <a:latin typeface="Calibri" pitchFamily="34" charset="0"/>
                          <a:ea typeface="Calibri" pitchFamily="34" charset="-122"/>
                          <a:cs typeface="Calibri" pitchFamily="34" charset="-120"/>
                        </a:rPr>
                        <a:t>Sensitive Compartmented Information (SCI)</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080D14"/>
                    </a:solidFill>
                  </a:tcPr>
                </a:tc>
                <a:tc>
                  <a:txBody>
                    <a:bodyPr/>
                    <a:lstStyle/>
                    <a:p>
                      <a:pPr indent="0" marL="0">
                        <a:buNone/>
                      </a:pPr>
                      <a:r>
                        <a:rPr lang="en-US" sz="1400" dirty="0">
                          <a:solidFill>
                            <a:srgbClr val="E6EEF5"/>
                          </a:solidFill>
                          <a:latin typeface="Calibri" pitchFamily="34" charset="0"/>
                          <a:ea typeface="Calibri" pitchFamily="34" charset="-122"/>
                          <a:cs typeface="Calibri" pitchFamily="34" charset="-120"/>
                        </a:rPr>
                        <a:t>Special Access Program information</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080D14"/>
                    </a:solidFill>
                  </a:tcPr>
                </a:tc>
                <a:tc>
                  <a:txBody>
                    <a:bodyPr/>
                    <a:lstStyle/>
                    <a:p>
                      <a:pPr indent="0" marL="0">
                        <a:buNone/>
                      </a:pPr>
                      <a:r>
                        <a:rPr lang="en-US" sz="1400" dirty="0">
                          <a:solidFill>
                            <a:srgbClr val="E6EEF5"/>
                          </a:solidFill>
                          <a:latin typeface="Calibri" pitchFamily="34" charset="0"/>
                          <a:ea typeface="Calibri" pitchFamily="34" charset="-122"/>
                          <a:cs typeface="Calibri" pitchFamily="34" charset="-120"/>
                        </a:rPr>
                        <a:t>Collateral classified (contractors)</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080D14"/>
                    </a:solidFill>
                  </a:tcPr>
                </a:tc>
                <a:tc>
                  <a:txBody>
                    <a:bodyPr/>
                    <a:lstStyle/>
                    <a:p>
                      <a:pPr indent="0" marL="0">
                        <a:buNone/>
                      </a:pPr>
                      <a:r>
                        <a:rPr lang="en-US" sz="1400" dirty="0">
                          <a:solidFill>
                            <a:srgbClr val="E6EEF5"/>
                          </a:solidFill>
                          <a:latin typeface="Calibri" pitchFamily="34" charset="0"/>
                          <a:ea typeface="Calibri" pitchFamily="34" charset="-122"/>
                          <a:cs typeface="Calibri" pitchFamily="34" charset="-120"/>
                        </a:rPr>
                        <a:t>Collateral; SCI only inside a closed storage SCIF</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080D14"/>
                    </a:solidFill>
                  </a:tcPr>
                </a:tc>
              </a:tr>
              <a:tr h="676656">
                <a:tc>
                  <a:txBody>
                    <a:bodyPr/>
                    <a:lstStyle/>
                    <a:p>
                      <a:pPr indent="0" marL="0">
                        <a:buNone/>
                      </a:pPr>
                      <a:r>
                        <a:rPr lang="en-US" sz="1400" b="1" dirty="0">
                          <a:solidFill>
                            <a:srgbClr val="A9BACB"/>
                          </a:solidFill>
                          <a:latin typeface="Calibri" pitchFamily="34" charset="0"/>
                          <a:ea typeface="Calibri" pitchFamily="34" charset="-122"/>
                          <a:cs typeface="Calibri" pitchFamily="34" charset="-120"/>
                        </a:rPr>
                        <a:t>Rules</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101A26"/>
                    </a:solidFill>
                  </a:tcPr>
                </a:tc>
                <a:tc>
                  <a:txBody>
                    <a:bodyPr/>
                    <a:lstStyle/>
                    <a:p>
                      <a:pPr indent="0" marL="0">
                        <a:buNone/>
                      </a:pPr>
                      <a:r>
                        <a:rPr lang="en-US" sz="1400" dirty="0">
                          <a:solidFill>
                            <a:srgbClr val="E6EEF5"/>
                          </a:solidFill>
                          <a:latin typeface="Calibri" pitchFamily="34" charset="0"/>
                          <a:ea typeface="Calibri" pitchFamily="34" charset="-122"/>
                          <a:cs typeface="Calibri" pitchFamily="34" charset="-120"/>
                        </a:rPr>
                        <a:t>ICD 705 · ICS 705-1/-2 · IC Tech Spec</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080D14"/>
                    </a:solidFill>
                  </a:tcPr>
                </a:tc>
                <a:tc>
                  <a:txBody>
                    <a:bodyPr/>
                    <a:lstStyle/>
                    <a:p>
                      <a:pPr indent="0" marL="0">
                        <a:buNone/>
                      </a:pPr>
                      <a:r>
                        <a:rPr lang="en-US" sz="1400" dirty="0">
                          <a:solidFill>
                            <a:srgbClr val="E6EEF5"/>
                          </a:solidFill>
                          <a:latin typeface="Calibri" pitchFamily="34" charset="0"/>
                          <a:ea typeface="Calibri" pitchFamily="34" charset="-122"/>
                          <a:cs typeface="Calibri" pitchFamily="34" charset="-120"/>
                        </a:rPr>
                        <a:t>DoDM 5205.07 · Tech Spec criteria</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080D14"/>
                    </a:solidFill>
                  </a:tcPr>
                </a:tc>
                <a:tc>
                  <a:txBody>
                    <a:bodyPr/>
                    <a:lstStyle/>
                    <a:p>
                      <a:pPr indent="0" marL="0">
                        <a:buNone/>
                      </a:pPr>
                      <a:r>
                        <a:rPr lang="en-US" sz="1400" dirty="0">
                          <a:solidFill>
                            <a:srgbClr val="E6EEF5"/>
                          </a:solidFill>
                          <a:latin typeface="Calibri" pitchFamily="34" charset="0"/>
                          <a:ea typeface="Calibri" pitchFamily="34" charset="-122"/>
                          <a:cs typeface="Calibri" pitchFamily="34" charset="-120"/>
                        </a:rPr>
                        <a:t>32 CFR 117 (NISPOM) · 32 CFR 2001</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080D14"/>
                    </a:solidFill>
                  </a:tcPr>
                </a:tc>
                <a:tc>
                  <a:txBody>
                    <a:bodyPr/>
                    <a:lstStyle/>
                    <a:p>
                      <a:pPr indent="0" marL="0">
                        <a:buNone/>
                      </a:pPr>
                      <a:r>
                        <a:rPr lang="en-US" sz="1400" dirty="0">
                          <a:solidFill>
                            <a:srgbClr val="E6EEF5"/>
                          </a:solidFill>
                          <a:latin typeface="Calibri" pitchFamily="34" charset="0"/>
                          <a:ea typeface="Calibri" pitchFamily="34" charset="-122"/>
                          <a:cs typeface="Calibri" pitchFamily="34" charset="-120"/>
                        </a:rPr>
                        <a:t>32 CFR 2001.43 · DoD Lock Program</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080D14"/>
                    </a:solidFill>
                  </a:tcPr>
                </a:tc>
              </a:tr>
              <a:tr h="566928">
                <a:tc>
                  <a:txBody>
                    <a:bodyPr/>
                    <a:lstStyle/>
                    <a:p>
                      <a:pPr indent="0" marL="0">
                        <a:buNone/>
                      </a:pPr>
                      <a:r>
                        <a:rPr lang="en-US" sz="1400" b="1" dirty="0">
                          <a:solidFill>
                            <a:srgbClr val="A9BACB"/>
                          </a:solidFill>
                          <a:latin typeface="Calibri" pitchFamily="34" charset="0"/>
                          <a:ea typeface="Calibri" pitchFamily="34" charset="-122"/>
                          <a:cs typeface="Calibri" pitchFamily="34" charset="-120"/>
                        </a:rPr>
                        <a:t>Approved by</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101A26"/>
                    </a:solidFill>
                  </a:tcPr>
                </a:tc>
                <a:tc>
                  <a:txBody>
                    <a:bodyPr/>
                    <a:lstStyle/>
                    <a:p>
                      <a:pPr indent="0" marL="0">
                        <a:buNone/>
                      </a:pPr>
                      <a:r>
                        <a:rPr lang="en-US" sz="1400" dirty="0">
                          <a:solidFill>
                            <a:srgbClr val="E6EEF5"/>
                          </a:solidFill>
                          <a:latin typeface="Calibri" pitchFamily="34" charset="0"/>
                          <a:ea typeface="Calibri" pitchFamily="34" charset="-122"/>
                          <a:cs typeface="Calibri" pitchFamily="34" charset="-120"/>
                        </a:rPr>
                        <a:t>IC element AO (DIA for most DoD)</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080D14"/>
                    </a:solidFill>
                  </a:tcPr>
                </a:tc>
                <a:tc>
                  <a:txBody>
                    <a:bodyPr/>
                    <a:lstStyle/>
                    <a:p>
                      <a:pPr indent="0" marL="0">
                        <a:buNone/>
                      </a:pPr>
                      <a:r>
                        <a:rPr lang="en-US" sz="1400" dirty="0">
                          <a:solidFill>
                            <a:srgbClr val="E6EEF5"/>
                          </a:solidFill>
                          <a:latin typeface="Calibri" pitchFamily="34" charset="0"/>
                          <a:ea typeface="Calibri" pitchFamily="34" charset="-122"/>
                          <a:cs typeface="Calibri" pitchFamily="34" charset="-120"/>
                        </a:rPr>
                        <a:t>SAPF Accrediting Official</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080D14"/>
                    </a:solidFill>
                  </a:tcPr>
                </a:tc>
                <a:tc>
                  <a:txBody>
                    <a:bodyPr/>
                    <a:lstStyle/>
                    <a:p>
                      <a:pPr indent="0" marL="0">
                        <a:buNone/>
                      </a:pPr>
                      <a:r>
                        <a:rPr lang="en-US" sz="1400" dirty="0">
                          <a:solidFill>
                            <a:srgbClr val="E6EEF5"/>
                          </a:solidFill>
                          <a:latin typeface="Calibri" pitchFamily="34" charset="0"/>
                          <a:ea typeface="Calibri" pitchFamily="34" charset="-122"/>
                          <a:cs typeface="Calibri" pitchFamily="34" charset="-120"/>
                        </a:rPr>
                        <a:t>DCSA</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080D14"/>
                    </a:solidFill>
                  </a:tcPr>
                </a:tc>
                <a:tc>
                  <a:txBody>
                    <a:bodyPr/>
                    <a:lstStyle/>
                    <a:p>
                      <a:pPr indent="0" marL="0">
                        <a:buNone/>
                      </a:pPr>
                      <a:r>
                        <a:rPr lang="en-US" sz="1400" dirty="0">
                          <a:solidFill>
                            <a:srgbClr val="E6EEF5"/>
                          </a:solidFill>
                          <a:latin typeface="Calibri" pitchFamily="34" charset="0"/>
                          <a:ea typeface="Calibri" pitchFamily="34" charset="-122"/>
                          <a:cs typeface="Calibri" pitchFamily="34" charset="-120"/>
                        </a:rPr>
                        <a:t>Container must be GSA-approved</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080D14"/>
                    </a:solidFill>
                  </a:tcPr>
                </a:tc>
              </a:tr>
              <a:tr h="676656">
                <a:tc>
                  <a:txBody>
                    <a:bodyPr/>
                    <a:lstStyle/>
                    <a:p>
                      <a:pPr indent="0" marL="0">
                        <a:buNone/>
                      </a:pPr>
                      <a:r>
                        <a:rPr lang="en-US" sz="1400" b="1" dirty="0">
                          <a:solidFill>
                            <a:srgbClr val="A9BACB"/>
                          </a:solidFill>
                          <a:latin typeface="Calibri" pitchFamily="34" charset="0"/>
                          <a:ea typeface="Calibri" pitchFamily="34" charset="-122"/>
                          <a:cs typeface="Calibri" pitchFamily="34" charset="-120"/>
                        </a:rPr>
                        <a:t>Intrusion detection</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101A26"/>
                    </a:solidFill>
                  </a:tcPr>
                </a:tc>
                <a:tc>
                  <a:txBody>
                    <a:bodyPr/>
                    <a:lstStyle/>
                    <a:p>
                      <a:pPr indent="0" marL="0">
                        <a:buNone/>
                      </a:pPr>
                      <a:r>
                        <a:rPr lang="en-US" sz="1400" dirty="0">
                          <a:solidFill>
                            <a:srgbClr val="E6EEF5"/>
                          </a:solidFill>
                          <a:latin typeface="Calibri" pitchFamily="34" charset="0"/>
                          <a:ea typeface="Calibri" pitchFamily="34" charset="-122"/>
                          <a:cs typeface="Calibri" pitchFamily="34" charset="-120"/>
                        </a:rPr>
                        <a:t>UL 2050 Extent 3</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080D14"/>
                    </a:solidFill>
                  </a:tcPr>
                </a:tc>
                <a:tc>
                  <a:txBody>
                    <a:bodyPr/>
                    <a:lstStyle/>
                    <a:p>
                      <a:pPr indent="0" marL="0">
                        <a:buNone/>
                      </a:pPr>
                      <a:r>
                        <a:rPr lang="en-US" sz="1400" dirty="0">
                          <a:solidFill>
                            <a:srgbClr val="E6EEF5"/>
                          </a:solidFill>
                          <a:latin typeface="Calibri" pitchFamily="34" charset="0"/>
                          <a:ea typeface="Calibri" pitchFamily="34" charset="-122"/>
                          <a:cs typeface="Calibri" pitchFamily="34" charset="-120"/>
                        </a:rPr>
                        <a:t>UL 2050 Extent 3</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080D14"/>
                    </a:solidFill>
                  </a:tcPr>
                </a:tc>
                <a:tc>
                  <a:txBody>
                    <a:bodyPr/>
                    <a:lstStyle/>
                    <a:p>
                      <a:pPr indent="0" marL="0">
                        <a:buNone/>
                      </a:pPr>
                      <a:r>
                        <a:rPr lang="en-US" sz="1400" dirty="0">
                          <a:solidFill>
                            <a:srgbClr val="E6EEF5"/>
                          </a:solidFill>
                          <a:latin typeface="Calibri" pitchFamily="34" charset="0"/>
                          <a:ea typeface="Calibri" pitchFamily="34" charset="-122"/>
                          <a:cs typeface="Calibri" pitchFamily="34" charset="-120"/>
                        </a:rPr>
                        <a:t>Extent 3 baseline; Extent 5 only with CSA approval</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080D14"/>
                    </a:solidFill>
                  </a:tcPr>
                </a:tc>
                <a:tc>
                  <a:txBody>
                    <a:bodyPr/>
                    <a:lstStyle/>
                    <a:p>
                      <a:pPr indent="0" marL="0">
                        <a:buNone/>
                      </a:pPr>
                      <a:r>
                        <a:rPr lang="en-US" sz="1400" dirty="0">
                          <a:solidFill>
                            <a:srgbClr val="E6EEF5"/>
                          </a:solidFill>
                          <a:latin typeface="Calibri" pitchFamily="34" charset="0"/>
                          <a:ea typeface="Calibri" pitchFamily="34" charset="-122"/>
                          <a:cs typeface="Calibri" pitchFamily="34" charset="-120"/>
                        </a:rPr>
                        <a:t>No IDS sensors on the container itself</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080D14"/>
                    </a:solidFill>
                  </a:tcPr>
                </a:tc>
              </a:tr>
              <a:tr h="749808">
                <a:tc>
                  <a:txBody>
                    <a:bodyPr/>
                    <a:lstStyle/>
                    <a:p>
                      <a:pPr indent="0" marL="0">
                        <a:buNone/>
                      </a:pPr>
                      <a:r>
                        <a:rPr lang="en-US" sz="1400" b="1" dirty="0">
                          <a:solidFill>
                            <a:srgbClr val="A9BACB"/>
                          </a:solidFill>
                          <a:latin typeface="Calibri" pitchFamily="34" charset="0"/>
                          <a:ea typeface="Calibri" pitchFamily="34" charset="-122"/>
                          <a:cs typeface="Calibri" pitchFamily="34" charset="-120"/>
                        </a:rPr>
                        <a:t>Top Secret alarm response</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101A26"/>
                    </a:solidFill>
                  </a:tcPr>
                </a:tc>
                <a:tc>
                  <a:txBody>
                    <a:bodyPr/>
                    <a:lstStyle/>
                    <a:p>
                      <a:pPr indent="0" marL="0">
                        <a:buNone/>
                      </a:pPr>
                      <a:r>
                        <a:rPr lang="en-US" sz="1400" dirty="0">
                          <a:solidFill>
                            <a:srgbClr val="E6EEF5"/>
                          </a:solidFill>
                          <a:latin typeface="Calibri" pitchFamily="34" charset="0"/>
                          <a:ea typeface="Calibri" pitchFamily="34" charset="-122"/>
                          <a:cs typeface="Calibri" pitchFamily="34" charset="-120"/>
                        </a:rPr>
                        <a:t>Closed: 15 min · Open: 15 min with SID, 5 without</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080D14"/>
                    </a:solidFill>
                  </a:tcPr>
                </a:tc>
                <a:tc>
                  <a:txBody>
                    <a:bodyPr/>
                    <a:lstStyle/>
                    <a:p>
                      <a:pPr indent="0" marL="0">
                        <a:buNone/>
                      </a:pPr>
                      <a:r>
                        <a:rPr lang="en-US" sz="1400" dirty="0">
                          <a:solidFill>
                            <a:srgbClr val="E6EEF5"/>
                          </a:solidFill>
                          <a:latin typeface="Calibri" pitchFamily="34" charset="0"/>
                          <a:ea typeface="Calibri" pitchFamily="34" charset="-122"/>
                          <a:cs typeface="Calibri" pitchFamily="34" charset="-120"/>
                        </a:rPr>
                        <a:t>Same as SCIF</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080D14"/>
                    </a:solidFill>
                  </a:tcPr>
                </a:tc>
                <a:tc>
                  <a:txBody>
                    <a:bodyPr/>
                    <a:lstStyle/>
                    <a:p>
                      <a:pPr indent="0" marL="0">
                        <a:buNone/>
                      </a:pPr>
                      <a:r>
                        <a:rPr lang="en-US" sz="1400" dirty="0">
                          <a:solidFill>
                            <a:srgbClr val="E6EEF5"/>
                          </a:solidFill>
                          <a:latin typeface="Calibri" pitchFamily="34" charset="0"/>
                          <a:ea typeface="Calibri" pitchFamily="34" charset="-122"/>
                          <a:cs typeface="Calibri" pitchFamily="34" charset="-120"/>
                        </a:rPr>
                        <a:t>Open storage: 15 min with SID, 5 without</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080D14"/>
                    </a:solidFill>
                  </a:tcPr>
                </a:tc>
                <a:tc>
                  <a:txBody>
                    <a:bodyPr/>
                    <a:lstStyle/>
                    <a:p>
                      <a:pPr indent="0" marL="0">
                        <a:buNone/>
                      </a:pPr>
                      <a:r>
                        <a:rPr lang="en-US" sz="1400" dirty="0">
                          <a:solidFill>
                            <a:srgbClr val="E6EEF5"/>
                          </a:solidFill>
                          <a:latin typeface="Calibri" pitchFamily="34" charset="0"/>
                          <a:ea typeface="Calibri" pitchFamily="34" charset="-122"/>
                          <a:cs typeface="Calibri" pitchFamily="34" charset="-120"/>
                        </a:rPr>
                        <a:t>2-hour checks, or IDS + 15 min, or SID + FF-L-2740 lock</a:t>
                      </a:r>
                      <a:endParaRPr lang="en-US" sz="1400" dirty="0">
                        <a:latin typeface="Calibri" charset="0"/>
                        <a:ea typeface="Calibri" charset="0"/>
                        <a:cs typeface="Calibri" charset="0"/>
                      </a:endParaRPr>
                    </a:p>
                  </a:txBody>
                  <a:tcPr marL="109728" marR="109728" marT="45720" marB="45720" anchor="ctr">
                    <a:lnL w="9525" cap="flat" cmpd="sng" algn="ctr">
                      <a:solidFill>
                        <a:srgbClr val="2A3F55"/>
                      </a:solidFill>
                      <a:prstDash val="solid"/>
                      <a:round/>
                      <a:headEnd type="none" w="med" len="med"/>
                      <a:tailEnd type="none" w="med" len="med"/>
                    </a:lnL>
                    <a:lnR w="9525" cap="flat" cmpd="sng" algn="ctr">
                      <a:solidFill>
                        <a:srgbClr val="2A3F55"/>
                      </a:solidFill>
                      <a:prstDash val="solid"/>
                      <a:round/>
                      <a:headEnd type="none" w="med" len="med"/>
                      <a:tailEnd type="none" w="med" len="med"/>
                    </a:lnR>
                    <a:lnT w="9525" cap="flat" cmpd="sng" algn="ctr">
                      <a:solidFill>
                        <a:srgbClr val="2A3F55"/>
                      </a:solidFill>
                      <a:prstDash val="solid"/>
                      <a:round/>
                      <a:headEnd type="none" w="med" len="med"/>
                      <a:tailEnd type="none" w="med" len="med"/>
                    </a:lnT>
                    <a:lnB w="9525" cap="flat" cmpd="sng" algn="ctr">
                      <a:solidFill>
                        <a:srgbClr val="2A3F55"/>
                      </a:solidFill>
                      <a:prstDash val="solid"/>
                      <a:round/>
                      <a:headEnd type="none" w="med" len="med"/>
                      <a:tailEnd type="none" w="med" len="med"/>
                    </a:lnB>
                    <a:solidFill>
                      <a:srgbClr val="080D14"/>
                    </a:solidFill>
                  </a:tcPr>
                </a:tc>
              </a:tr>
            </a:tbl>
          </a:graphicData>
        </a:graphic>
      </p:graphicFrame>
      <p:sp>
        <p:nvSpPr>
          <p:cNvPr id="7" name="Shape 4"/>
          <p:cNvSpPr/>
          <p:nvPr/>
        </p:nvSpPr>
        <p:spPr>
          <a:xfrm>
            <a:off x="548640" y="5486400"/>
            <a:ext cx="11091672" cy="640080"/>
          </a:xfrm>
          <a:prstGeom prst="roundRect">
            <a:avLst>
              <a:gd name="adj" fmla="val 11429"/>
            </a:avLst>
          </a:prstGeom>
          <a:solidFill>
            <a:srgbClr val="2B2213"/>
          </a:solidFill>
          <a:ln w="9525">
            <a:solidFill>
              <a:srgbClr val="5A4520"/>
            </a:solidFill>
            <a:prstDash val="solid"/>
          </a:ln>
        </p:spPr>
      </p:sp>
      <p:pic>
        <p:nvPicPr>
          <p:cNvPr id="8" name="Image 0" descr="preencoded.png">    </p:cNvPr>
          <p:cNvPicPr>
            <a:picLocks noChangeAspect="1"/>
          </p:cNvPicPr>
          <p:nvPr/>
        </p:nvPicPr>
        <p:blipFill>
          <a:blip r:embed="rId1"/>
          <a:stretch>
            <a:fillRect/>
          </a:stretch>
        </p:blipFill>
        <p:spPr>
          <a:xfrm>
            <a:off x="731520" y="5641848"/>
            <a:ext cx="329184" cy="329184"/>
          </a:xfrm>
          <a:prstGeom prst="rect">
            <a:avLst/>
          </a:prstGeom>
        </p:spPr>
      </p:pic>
      <p:sp>
        <p:nvSpPr>
          <p:cNvPr id="9" name="Text 5"/>
          <p:cNvSpPr txBox="1"/>
          <p:nvPr/>
        </p:nvSpPr>
        <p:spPr>
          <a:xfrm>
            <a:off x="1234440" y="5486400"/>
            <a:ext cx="10241280" cy="640080"/>
          </a:xfrm>
          <a:prstGeom prst="rect">
            <a:avLst/>
          </a:prstGeom>
          <a:noFill/>
          <a:ln/>
        </p:spPr>
        <p:txBody>
          <a:bodyPr wrap="square" lIns="0" tIns="0" rIns="0" bIns="0" rtlCol="0" anchor="ctr"/>
          <a:lstStyle/>
          <a:p>
            <a:pPr indent="0" marL="0">
              <a:buNone/>
            </a:pPr>
            <a:r>
              <a:rPr lang="en-US" sz="1500" b="1" dirty="0">
                <a:solidFill>
                  <a:srgbClr val="FFB547"/>
                </a:solidFill>
                <a:latin typeface="Calibri" pitchFamily="34" charset="0"/>
                <a:ea typeface="Calibri" pitchFamily="34" charset="-122"/>
                <a:cs typeface="Calibri" pitchFamily="34" charset="-120"/>
              </a:rPr>
              <a:t>Trap: </a:t>
            </a:r>
            <a:pPr indent="0" marL="0">
              <a:buNone/>
            </a:pPr>
            <a:r>
              <a:rPr lang="en-US" sz="1500" dirty="0">
                <a:solidFill>
                  <a:srgbClr val="E6EEF5"/>
                </a:solidFill>
                <a:latin typeface="Calibri" pitchFamily="34" charset="0"/>
                <a:ea typeface="Calibri" pitchFamily="34" charset="-122"/>
                <a:cs typeface="Calibri" pitchFamily="34" charset="-120"/>
              </a:rPr>
              <a:t>a DCSA-approved open storage area is not a SCIF. Moving SAP into a SCIF, or SCI into a SAPF, needs a Co-Use Agreement first.</a:t>
            </a:r>
            <a:endParaRPr lang="en-US" sz="15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txBox="1"/>
          <p:nvPr/>
        </p:nvSpPr>
        <p:spPr>
          <a:xfrm>
            <a:off x="548640" y="384048"/>
            <a:ext cx="8229600" cy="274320"/>
          </a:xfrm>
          <a:prstGeom prst="rect">
            <a:avLst/>
          </a:prstGeom>
          <a:noFill/>
          <a:ln/>
        </p:spPr>
        <p:txBody>
          <a:bodyPr wrap="square" lIns="0" tIns="0" rIns="0" bIns="0" rtlCol="0" anchor="t"/>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04 · GOVERNANCE</a:t>
            </a:r>
            <a:endParaRPr lang="en-US" sz="1400" dirty="0"/>
          </a:p>
        </p:txBody>
      </p:sp>
      <p:sp>
        <p:nvSpPr>
          <p:cNvPr id="3" name="Text 1"/>
          <p:cNvSpPr txBox="1"/>
          <p:nvPr/>
        </p:nvSpPr>
        <p:spPr>
          <a:xfrm>
            <a:off x="548640" y="676656"/>
            <a:ext cx="11091672" cy="713232"/>
          </a:xfrm>
          <a:prstGeom prst="rect">
            <a:avLst/>
          </a:prstGeom>
          <a:noFill/>
          <a:ln/>
        </p:spPr>
        <p:txBody>
          <a:bodyPr wrap="square" lIns="0" tIns="0" rIns="0" bIns="0" rtlCol="0" anchor="ctr"/>
          <a:lstStyle/>
          <a:p>
            <a:pPr indent="0" marL="0">
              <a:buNone/>
            </a:pPr>
            <a:r>
              <a:rPr lang="en-US" sz="3200" b="1" dirty="0">
                <a:solidFill>
                  <a:srgbClr val="E6EEF5"/>
                </a:solidFill>
                <a:latin typeface="Arial" pitchFamily="34" charset="0"/>
                <a:ea typeface="Arial" pitchFamily="34" charset="-122"/>
                <a:cs typeface="Arial" pitchFamily="34" charset="-120"/>
              </a:rPr>
              <a:t>The document stack and current versions</a:t>
            </a:r>
            <a:endParaRPr lang="en-US" sz="3200" dirty="0"/>
          </a:p>
        </p:txBody>
      </p:sp>
      <p:sp>
        <p:nvSpPr>
          <p:cNvPr id="4" name="Text 2"/>
          <p:cNvSpPr txBox="1"/>
          <p:nvPr/>
        </p:nvSpPr>
        <p:spPr>
          <a:xfrm>
            <a:off x="548640" y="6382512"/>
            <a:ext cx="9692640" cy="274320"/>
          </a:xfrm>
          <a:prstGeom prst="rect">
            <a:avLst/>
          </a:prstGeom>
          <a:noFill/>
          <a:ln/>
        </p:spPr>
        <p:txBody>
          <a:bodyPr wrap="square" lIns="0" tIns="0" rIns="0" bIns="0" rtlCol="0" anchor="ctr"/>
          <a:lstStyle/>
          <a:p>
            <a:pPr indent="0" marL="0">
              <a:buNone/>
            </a:pPr>
            <a:r>
              <a:rPr lang="en-US" sz="1400" dirty="0">
                <a:solidFill>
                  <a:srgbClr val="7D90A4"/>
                </a:solidFill>
                <a:latin typeface="Calibri" pitchFamily="34" charset="0"/>
                <a:ea typeface="Calibri" pitchFamily="34" charset="-122"/>
                <a:cs typeface="Calibri" pitchFamily="34" charset="-120"/>
              </a:rPr>
              <a:t>Sources: ODNI/NCSC governance page · UL Standards catalog · eCFR · DoD issuances</a:t>
            </a:r>
            <a:endParaRPr lang="en-US" sz="1400" dirty="0"/>
          </a:p>
        </p:txBody>
      </p:sp>
      <p:sp>
        <p:nvSpPr>
          <p:cNvPr id="5" name="Text 3"/>
          <p:cNvSpPr txBox="1"/>
          <p:nvPr/>
        </p:nvSpPr>
        <p:spPr>
          <a:xfrm>
            <a:off x="10360152" y="6382512"/>
            <a:ext cx="1280160" cy="274320"/>
          </a:xfrm>
          <a:prstGeom prst="rect">
            <a:avLst/>
          </a:prstGeom>
          <a:noFill/>
          <a:ln/>
        </p:spPr>
        <p:txBody>
          <a:bodyPr wrap="square" lIns="0" tIns="0" rIns="0" bIns="0" rtlCol="0" anchor="ctr"/>
          <a:lstStyle/>
          <a:p>
            <a:pPr algn="r" indent="0" marL="0">
              <a:buNone/>
            </a:pPr>
            <a:r>
              <a:rPr lang="en-US" sz="1400" dirty="0">
                <a:solidFill>
                  <a:srgbClr val="7D90A4"/>
                </a:solidFill>
                <a:latin typeface="Courier New" pitchFamily="34" charset="0"/>
                <a:ea typeface="Courier New" pitchFamily="34" charset="-122"/>
                <a:cs typeface="Courier New" pitchFamily="34" charset="-120"/>
              </a:rPr>
              <a:t>04 / 24</a:t>
            </a:r>
            <a:endParaRPr lang="en-US" sz="1400" dirty="0"/>
          </a:p>
        </p:txBody>
      </p:sp>
      <p:sp>
        <p:nvSpPr>
          <p:cNvPr id="6" name="Text 4"/>
          <p:cNvSpPr txBox="1"/>
          <p:nvPr/>
        </p:nvSpPr>
        <p:spPr>
          <a:xfrm>
            <a:off x="548640" y="1572768"/>
            <a:ext cx="2011680" cy="402336"/>
          </a:xfrm>
          <a:prstGeom prst="rect">
            <a:avLst/>
          </a:prstGeom>
          <a:noFill/>
          <a:ln/>
        </p:spPr>
        <p:txBody>
          <a:bodyPr wrap="square" lIns="0" tIns="0" rIns="0" bIns="0" rtlCol="0" anchor="ctr"/>
          <a:lstStyle/>
          <a:p>
            <a:pPr indent="0" marL="0">
              <a:buNone/>
            </a:pPr>
            <a:r>
              <a:rPr lang="en-US" sz="1400" b="1" dirty="0">
                <a:solidFill>
                  <a:srgbClr val="7D90A4"/>
                </a:solidFill>
                <a:latin typeface="Courier New" pitchFamily="34" charset="0"/>
                <a:ea typeface="Courier New" pitchFamily="34" charset="-122"/>
                <a:cs typeface="Courier New" pitchFamily="34" charset="-120"/>
              </a:rPr>
              <a:t>DIRECTIVE</a:t>
            </a:r>
            <a:endParaRPr lang="en-US" sz="1400" dirty="0"/>
          </a:p>
        </p:txBody>
      </p:sp>
      <p:sp>
        <p:nvSpPr>
          <p:cNvPr id="7" name="Shape 5"/>
          <p:cNvSpPr/>
          <p:nvPr/>
        </p:nvSpPr>
        <p:spPr>
          <a:xfrm>
            <a:off x="2560320" y="1572768"/>
            <a:ext cx="5760720" cy="402336"/>
          </a:xfrm>
          <a:prstGeom prst="roundRect">
            <a:avLst>
              <a:gd name="adj" fmla="val 13636"/>
            </a:avLst>
          </a:prstGeom>
          <a:solidFill>
            <a:srgbClr val="0B121B"/>
          </a:solidFill>
          <a:ln w="9525">
            <a:solidFill>
              <a:srgbClr val="1E2E40"/>
            </a:solidFill>
            <a:prstDash val="solid"/>
          </a:ln>
        </p:spPr>
      </p:sp>
      <p:sp>
        <p:nvSpPr>
          <p:cNvPr id="8" name="Shape 6"/>
          <p:cNvSpPr/>
          <p:nvPr/>
        </p:nvSpPr>
        <p:spPr>
          <a:xfrm>
            <a:off x="2697480" y="1719072"/>
            <a:ext cx="109728" cy="109728"/>
          </a:xfrm>
          <a:prstGeom prst="ellipse">
            <a:avLst/>
          </a:prstGeom>
          <a:solidFill>
            <a:srgbClr val="3FD0FF"/>
          </a:solidFill>
          <a:ln w="12700">
            <a:solidFill>
              <a:srgbClr val="3FD0FF"/>
            </a:solidFill>
            <a:prstDash val="solid"/>
          </a:ln>
        </p:spPr>
      </p:sp>
      <p:sp>
        <p:nvSpPr>
          <p:cNvPr id="9" name="Text 7"/>
          <p:cNvSpPr txBox="1"/>
          <p:nvPr/>
        </p:nvSpPr>
        <p:spPr>
          <a:xfrm>
            <a:off x="2926080" y="1572768"/>
            <a:ext cx="3291840" cy="402336"/>
          </a:xfrm>
          <a:prstGeom prst="rect">
            <a:avLst/>
          </a:prstGeom>
          <a:noFill/>
          <a:ln/>
        </p:spPr>
        <p:txBody>
          <a:bodyPr wrap="square" lIns="0" tIns="0" rIns="0" bIns="0" rtlCol="0" anchor="ctr"/>
          <a:lstStyle/>
          <a:p>
            <a:pPr indent="0" marL="0">
              <a:buNone/>
            </a:pPr>
            <a:r>
              <a:rPr lang="en-US" sz="1600" b="1" dirty="0">
                <a:solidFill>
                  <a:srgbClr val="E6EEF5"/>
                </a:solidFill>
                <a:latin typeface="Calibri" pitchFamily="34" charset="0"/>
                <a:ea typeface="Calibri" pitchFamily="34" charset="-122"/>
                <a:cs typeface="Calibri" pitchFamily="34" charset="-120"/>
              </a:rPr>
              <a:t>ICD 705</a:t>
            </a:r>
            <a:endParaRPr lang="en-US" sz="1600" dirty="0"/>
          </a:p>
        </p:txBody>
      </p:sp>
      <p:sp>
        <p:nvSpPr>
          <p:cNvPr id="10" name="Text 8"/>
          <p:cNvSpPr txBox="1"/>
          <p:nvPr/>
        </p:nvSpPr>
        <p:spPr>
          <a:xfrm>
            <a:off x="5989320" y="1572768"/>
            <a:ext cx="2194560" cy="402336"/>
          </a:xfrm>
          <a:prstGeom prst="rect">
            <a:avLst/>
          </a:prstGeom>
          <a:noFill/>
          <a:ln/>
        </p:spPr>
        <p:txBody>
          <a:bodyPr wrap="square" lIns="0" tIns="0" rIns="0" bIns="0" rtlCol="0" anchor="ctr"/>
          <a:lstStyle/>
          <a:p>
            <a:pPr algn="r" indent="0" marL="0">
              <a:buNone/>
            </a:pPr>
            <a:r>
              <a:rPr lang="en-US" sz="1500" dirty="0">
                <a:solidFill>
                  <a:srgbClr val="3FD0FF"/>
                </a:solidFill>
                <a:latin typeface="Calibri" pitchFamily="34" charset="0"/>
                <a:ea typeface="Calibri" pitchFamily="34" charset="-122"/>
                <a:cs typeface="Calibri" pitchFamily="34" charset="-120"/>
              </a:rPr>
              <a:t>26 May 2010</a:t>
            </a:r>
            <a:endParaRPr lang="en-US" sz="1500" dirty="0"/>
          </a:p>
        </p:txBody>
      </p:sp>
      <p:sp>
        <p:nvSpPr>
          <p:cNvPr id="11" name="Text 9"/>
          <p:cNvSpPr txBox="1"/>
          <p:nvPr/>
        </p:nvSpPr>
        <p:spPr>
          <a:xfrm>
            <a:off x="548640" y="2048256"/>
            <a:ext cx="2011680" cy="402336"/>
          </a:xfrm>
          <a:prstGeom prst="rect">
            <a:avLst/>
          </a:prstGeom>
          <a:noFill/>
          <a:ln/>
        </p:spPr>
        <p:txBody>
          <a:bodyPr wrap="square" lIns="0" tIns="0" rIns="0" bIns="0" rtlCol="0" anchor="ctr"/>
          <a:lstStyle/>
          <a:p>
            <a:pPr indent="0" marL="0">
              <a:buNone/>
            </a:pPr>
            <a:r>
              <a:rPr lang="en-US" sz="1400" b="1" dirty="0">
                <a:solidFill>
                  <a:srgbClr val="7D90A4"/>
                </a:solidFill>
                <a:latin typeface="Courier New" pitchFamily="34" charset="0"/>
                <a:ea typeface="Courier New" pitchFamily="34" charset="-122"/>
                <a:cs typeface="Courier New" pitchFamily="34" charset="-120"/>
              </a:rPr>
              <a:t>STANDARD</a:t>
            </a:r>
            <a:endParaRPr lang="en-US" sz="1400" dirty="0"/>
          </a:p>
        </p:txBody>
      </p:sp>
      <p:sp>
        <p:nvSpPr>
          <p:cNvPr id="12" name="Shape 10"/>
          <p:cNvSpPr/>
          <p:nvPr/>
        </p:nvSpPr>
        <p:spPr>
          <a:xfrm>
            <a:off x="2615184" y="2048256"/>
            <a:ext cx="5705856" cy="402336"/>
          </a:xfrm>
          <a:prstGeom prst="roundRect">
            <a:avLst>
              <a:gd name="adj" fmla="val 13636"/>
            </a:avLst>
          </a:prstGeom>
          <a:solidFill>
            <a:srgbClr val="0B121B"/>
          </a:solidFill>
          <a:ln w="9525">
            <a:solidFill>
              <a:srgbClr val="1E2E40"/>
            </a:solidFill>
            <a:prstDash val="solid"/>
          </a:ln>
        </p:spPr>
      </p:sp>
      <p:sp>
        <p:nvSpPr>
          <p:cNvPr id="13" name="Shape 11"/>
          <p:cNvSpPr/>
          <p:nvPr/>
        </p:nvSpPr>
        <p:spPr>
          <a:xfrm>
            <a:off x="2752344" y="2194560"/>
            <a:ext cx="109728" cy="109728"/>
          </a:xfrm>
          <a:prstGeom prst="ellipse">
            <a:avLst/>
          </a:prstGeom>
          <a:solidFill>
            <a:srgbClr val="3FD0FF"/>
          </a:solidFill>
          <a:ln w="12700">
            <a:solidFill>
              <a:srgbClr val="3FD0FF"/>
            </a:solidFill>
            <a:prstDash val="solid"/>
          </a:ln>
        </p:spPr>
      </p:sp>
      <p:sp>
        <p:nvSpPr>
          <p:cNvPr id="14" name="Text 12"/>
          <p:cNvSpPr txBox="1"/>
          <p:nvPr/>
        </p:nvSpPr>
        <p:spPr>
          <a:xfrm>
            <a:off x="2980944" y="2048256"/>
            <a:ext cx="3291840" cy="402336"/>
          </a:xfrm>
          <a:prstGeom prst="rect">
            <a:avLst/>
          </a:prstGeom>
          <a:noFill/>
          <a:ln/>
        </p:spPr>
        <p:txBody>
          <a:bodyPr wrap="square" lIns="0" tIns="0" rIns="0" bIns="0" rtlCol="0" anchor="ctr"/>
          <a:lstStyle/>
          <a:p>
            <a:pPr indent="0" marL="0">
              <a:buNone/>
            </a:pPr>
            <a:r>
              <a:rPr lang="en-US" sz="1600" b="1" dirty="0">
                <a:solidFill>
                  <a:srgbClr val="E6EEF5"/>
                </a:solidFill>
                <a:latin typeface="Calibri" pitchFamily="34" charset="0"/>
                <a:ea typeface="Calibri" pitchFamily="34" charset="-122"/>
                <a:cs typeface="Calibri" pitchFamily="34" charset="-120"/>
              </a:rPr>
              <a:t>ICS 705-1 · physical &amp; technical</a:t>
            </a:r>
            <a:endParaRPr lang="en-US" sz="1600" dirty="0"/>
          </a:p>
        </p:txBody>
      </p:sp>
      <p:sp>
        <p:nvSpPr>
          <p:cNvPr id="15" name="Text 13"/>
          <p:cNvSpPr txBox="1"/>
          <p:nvPr/>
        </p:nvSpPr>
        <p:spPr>
          <a:xfrm>
            <a:off x="5989320" y="2048256"/>
            <a:ext cx="2194560" cy="402336"/>
          </a:xfrm>
          <a:prstGeom prst="rect">
            <a:avLst/>
          </a:prstGeom>
          <a:noFill/>
          <a:ln/>
        </p:spPr>
        <p:txBody>
          <a:bodyPr wrap="square" lIns="0" tIns="0" rIns="0" bIns="0" rtlCol="0" anchor="ctr"/>
          <a:lstStyle/>
          <a:p>
            <a:pPr algn="r" indent="0" marL="0">
              <a:buNone/>
            </a:pPr>
            <a:r>
              <a:rPr lang="en-US" sz="1500" dirty="0">
                <a:solidFill>
                  <a:srgbClr val="3FD0FF"/>
                </a:solidFill>
                <a:latin typeface="Calibri" pitchFamily="34" charset="0"/>
                <a:ea typeface="Calibri" pitchFamily="34" charset="-122"/>
                <a:cs typeface="Calibri" pitchFamily="34" charset="-120"/>
              </a:rPr>
              <a:t>17 Sep 2010</a:t>
            </a:r>
            <a:endParaRPr lang="en-US" sz="1500" dirty="0"/>
          </a:p>
        </p:txBody>
      </p:sp>
      <p:sp>
        <p:nvSpPr>
          <p:cNvPr id="16" name="Text 14"/>
          <p:cNvSpPr txBox="1"/>
          <p:nvPr/>
        </p:nvSpPr>
        <p:spPr>
          <a:xfrm>
            <a:off x="548640" y="2523744"/>
            <a:ext cx="2011680" cy="402336"/>
          </a:xfrm>
          <a:prstGeom prst="rect">
            <a:avLst/>
          </a:prstGeom>
          <a:noFill/>
          <a:ln/>
        </p:spPr>
        <p:txBody>
          <a:bodyPr wrap="square" lIns="0" tIns="0" rIns="0" bIns="0" rtlCol="0" anchor="ctr"/>
          <a:lstStyle/>
          <a:p>
            <a:pPr indent="0" marL="0">
              <a:buNone/>
            </a:pPr>
            <a:r>
              <a:rPr lang="en-US" sz="1400" b="1" dirty="0">
                <a:solidFill>
                  <a:srgbClr val="7D90A4"/>
                </a:solidFill>
                <a:latin typeface="Courier New" pitchFamily="34" charset="0"/>
                <a:ea typeface="Courier New" pitchFamily="34" charset="-122"/>
                <a:cs typeface="Courier New" pitchFamily="34" charset="-120"/>
              </a:rPr>
              <a:t>STANDARD</a:t>
            </a:r>
            <a:endParaRPr lang="en-US" sz="1400" dirty="0"/>
          </a:p>
        </p:txBody>
      </p:sp>
      <p:sp>
        <p:nvSpPr>
          <p:cNvPr id="17" name="Shape 15"/>
          <p:cNvSpPr/>
          <p:nvPr/>
        </p:nvSpPr>
        <p:spPr>
          <a:xfrm>
            <a:off x="2670048" y="2523744"/>
            <a:ext cx="5650992" cy="402336"/>
          </a:xfrm>
          <a:prstGeom prst="roundRect">
            <a:avLst>
              <a:gd name="adj" fmla="val 13636"/>
            </a:avLst>
          </a:prstGeom>
          <a:solidFill>
            <a:srgbClr val="0B121B"/>
          </a:solidFill>
          <a:ln w="9525">
            <a:solidFill>
              <a:srgbClr val="1E2E40"/>
            </a:solidFill>
            <a:prstDash val="solid"/>
          </a:ln>
        </p:spPr>
      </p:sp>
      <p:sp>
        <p:nvSpPr>
          <p:cNvPr id="18" name="Shape 16"/>
          <p:cNvSpPr/>
          <p:nvPr/>
        </p:nvSpPr>
        <p:spPr>
          <a:xfrm>
            <a:off x="2807208" y="2670048"/>
            <a:ext cx="109728" cy="109728"/>
          </a:xfrm>
          <a:prstGeom prst="ellipse">
            <a:avLst/>
          </a:prstGeom>
          <a:solidFill>
            <a:srgbClr val="3FD0FF"/>
          </a:solidFill>
          <a:ln w="12700">
            <a:solidFill>
              <a:srgbClr val="3FD0FF"/>
            </a:solidFill>
            <a:prstDash val="solid"/>
          </a:ln>
        </p:spPr>
      </p:sp>
      <p:sp>
        <p:nvSpPr>
          <p:cNvPr id="19" name="Text 17"/>
          <p:cNvSpPr txBox="1"/>
          <p:nvPr/>
        </p:nvSpPr>
        <p:spPr>
          <a:xfrm>
            <a:off x="3035808" y="2523744"/>
            <a:ext cx="3291840" cy="402336"/>
          </a:xfrm>
          <a:prstGeom prst="rect">
            <a:avLst/>
          </a:prstGeom>
          <a:noFill/>
          <a:ln/>
        </p:spPr>
        <p:txBody>
          <a:bodyPr wrap="square" lIns="0" tIns="0" rIns="0" bIns="0" rtlCol="0" anchor="ctr"/>
          <a:lstStyle/>
          <a:p>
            <a:pPr indent="0" marL="0">
              <a:buNone/>
            </a:pPr>
            <a:r>
              <a:rPr lang="en-US" sz="1600" b="1" dirty="0">
                <a:solidFill>
                  <a:srgbClr val="E6EEF5"/>
                </a:solidFill>
                <a:latin typeface="Calibri" pitchFamily="34" charset="0"/>
                <a:ea typeface="Calibri" pitchFamily="34" charset="-122"/>
                <a:cs typeface="Calibri" pitchFamily="34" charset="-120"/>
              </a:rPr>
              <a:t>ICS 705-2 · accreditation &amp; reciprocity</a:t>
            </a:r>
            <a:endParaRPr lang="en-US" sz="1600" dirty="0"/>
          </a:p>
        </p:txBody>
      </p:sp>
      <p:sp>
        <p:nvSpPr>
          <p:cNvPr id="20" name="Text 18"/>
          <p:cNvSpPr txBox="1"/>
          <p:nvPr/>
        </p:nvSpPr>
        <p:spPr>
          <a:xfrm>
            <a:off x="5989320" y="2523744"/>
            <a:ext cx="2194560" cy="402336"/>
          </a:xfrm>
          <a:prstGeom prst="rect">
            <a:avLst/>
          </a:prstGeom>
          <a:noFill/>
          <a:ln/>
        </p:spPr>
        <p:txBody>
          <a:bodyPr wrap="square" lIns="0" tIns="0" rIns="0" bIns="0" rtlCol="0" anchor="ctr"/>
          <a:lstStyle/>
          <a:p>
            <a:pPr algn="r" indent="0" marL="0">
              <a:buNone/>
            </a:pPr>
            <a:r>
              <a:rPr lang="en-US" sz="1500" dirty="0">
                <a:solidFill>
                  <a:srgbClr val="3FD0FF"/>
                </a:solidFill>
                <a:latin typeface="Calibri" pitchFamily="34" charset="0"/>
                <a:ea typeface="Calibri" pitchFamily="34" charset="-122"/>
                <a:cs typeface="Calibri" pitchFamily="34" charset="-120"/>
              </a:rPr>
              <a:t>22 Dec 2016</a:t>
            </a:r>
            <a:endParaRPr lang="en-US" sz="1500" dirty="0"/>
          </a:p>
        </p:txBody>
      </p:sp>
      <p:sp>
        <p:nvSpPr>
          <p:cNvPr id="21" name="Text 19"/>
          <p:cNvSpPr txBox="1"/>
          <p:nvPr/>
        </p:nvSpPr>
        <p:spPr>
          <a:xfrm>
            <a:off x="548640" y="2999232"/>
            <a:ext cx="2011680" cy="402336"/>
          </a:xfrm>
          <a:prstGeom prst="rect">
            <a:avLst/>
          </a:prstGeom>
          <a:noFill/>
          <a:ln/>
        </p:spPr>
        <p:txBody>
          <a:bodyPr wrap="square" lIns="0" tIns="0" rIns="0" bIns="0" rtlCol="0" anchor="ctr"/>
          <a:lstStyle/>
          <a:p>
            <a:pPr indent="0" marL="0">
              <a:buNone/>
            </a:pPr>
            <a:r>
              <a:rPr lang="en-US" sz="1400" b="1" dirty="0">
                <a:solidFill>
                  <a:srgbClr val="7D90A4"/>
                </a:solidFill>
                <a:latin typeface="Courier New" pitchFamily="34" charset="0"/>
                <a:ea typeface="Courier New" pitchFamily="34" charset="-122"/>
                <a:cs typeface="Courier New" pitchFamily="34" charset="-120"/>
              </a:rPr>
              <a:t>BUILD-TO SPEC</a:t>
            </a:r>
            <a:endParaRPr lang="en-US" sz="1400" dirty="0"/>
          </a:p>
        </p:txBody>
      </p:sp>
      <p:sp>
        <p:nvSpPr>
          <p:cNvPr id="22" name="Shape 20"/>
          <p:cNvSpPr/>
          <p:nvPr/>
        </p:nvSpPr>
        <p:spPr>
          <a:xfrm>
            <a:off x="2724912" y="2999232"/>
            <a:ext cx="5596128" cy="402336"/>
          </a:xfrm>
          <a:prstGeom prst="roundRect">
            <a:avLst>
              <a:gd name="adj" fmla="val 13636"/>
            </a:avLst>
          </a:prstGeom>
          <a:solidFill>
            <a:srgbClr val="0E2A38"/>
          </a:solidFill>
          <a:ln w="9525">
            <a:solidFill>
              <a:srgbClr val="1F5A73"/>
            </a:solidFill>
            <a:prstDash val="solid"/>
          </a:ln>
        </p:spPr>
      </p:sp>
      <p:sp>
        <p:nvSpPr>
          <p:cNvPr id="23" name="Shape 21"/>
          <p:cNvSpPr/>
          <p:nvPr/>
        </p:nvSpPr>
        <p:spPr>
          <a:xfrm>
            <a:off x="2862072" y="3145536"/>
            <a:ext cx="109728" cy="109728"/>
          </a:xfrm>
          <a:prstGeom prst="ellipse">
            <a:avLst/>
          </a:prstGeom>
          <a:solidFill>
            <a:srgbClr val="3FD0FF"/>
          </a:solidFill>
          <a:ln w="12700">
            <a:solidFill>
              <a:srgbClr val="3FD0FF"/>
            </a:solidFill>
            <a:prstDash val="solid"/>
          </a:ln>
        </p:spPr>
      </p:sp>
      <p:sp>
        <p:nvSpPr>
          <p:cNvPr id="24" name="Text 22"/>
          <p:cNvSpPr txBox="1"/>
          <p:nvPr/>
        </p:nvSpPr>
        <p:spPr>
          <a:xfrm>
            <a:off x="3090672" y="2999232"/>
            <a:ext cx="3291840" cy="402336"/>
          </a:xfrm>
          <a:prstGeom prst="rect">
            <a:avLst/>
          </a:prstGeom>
          <a:noFill/>
          <a:ln/>
        </p:spPr>
        <p:txBody>
          <a:bodyPr wrap="square" lIns="0" tIns="0" rIns="0" bIns="0" rtlCol="0" anchor="ctr"/>
          <a:lstStyle/>
          <a:p>
            <a:pPr indent="0" marL="0">
              <a:buNone/>
            </a:pPr>
            <a:r>
              <a:rPr lang="en-US" sz="1600" b="1" dirty="0">
                <a:solidFill>
                  <a:srgbClr val="E6EEF5"/>
                </a:solidFill>
                <a:latin typeface="Calibri" pitchFamily="34" charset="0"/>
                <a:ea typeface="Calibri" pitchFamily="34" charset="-122"/>
                <a:cs typeface="Calibri" pitchFamily="34" charset="-120"/>
              </a:rPr>
              <a:t>IC Tech Spec for ICD/ICS 705</a:t>
            </a:r>
            <a:endParaRPr lang="en-US" sz="1600" dirty="0"/>
          </a:p>
        </p:txBody>
      </p:sp>
      <p:sp>
        <p:nvSpPr>
          <p:cNvPr id="25" name="Text 23"/>
          <p:cNvSpPr txBox="1"/>
          <p:nvPr/>
        </p:nvSpPr>
        <p:spPr>
          <a:xfrm>
            <a:off x="5989320" y="2999232"/>
            <a:ext cx="2194560" cy="402336"/>
          </a:xfrm>
          <a:prstGeom prst="rect">
            <a:avLst/>
          </a:prstGeom>
          <a:noFill/>
          <a:ln/>
        </p:spPr>
        <p:txBody>
          <a:bodyPr wrap="square" lIns="0" tIns="0" rIns="0" bIns="0" rtlCol="0" anchor="ctr"/>
          <a:lstStyle/>
          <a:p>
            <a:pPr algn="r" indent="0" marL="0">
              <a:buNone/>
            </a:pPr>
            <a:r>
              <a:rPr lang="en-US" sz="1500" dirty="0">
                <a:solidFill>
                  <a:srgbClr val="3FD0FF"/>
                </a:solidFill>
                <a:latin typeface="Calibri" pitchFamily="34" charset="0"/>
                <a:ea typeface="Calibri" pitchFamily="34" charset="-122"/>
                <a:cs typeface="Calibri" pitchFamily="34" charset="-120"/>
              </a:rPr>
              <a:t>v1.5.1 · 26 Jul 2021</a:t>
            </a:r>
            <a:endParaRPr lang="en-US" sz="1500" dirty="0"/>
          </a:p>
        </p:txBody>
      </p:sp>
      <p:sp>
        <p:nvSpPr>
          <p:cNvPr id="26" name="Text 24"/>
          <p:cNvSpPr txBox="1"/>
          <p:nvPr/>
        </p:nvSpPr>
        <p:spPr>
          <a:xfrm>
            <a:off x="548640" y="3474720"/>
            <a:ext cx="2011680" cy="402336"/>
          </a:xfrm>
          <a:prstGeom prst="rect">
            <a:avLst/>
          </a:prstGeom>
          <a:noFill/>
          <a:ln/>
        </p:spPr>
        <p:txBody>
          <a:bodyPr wrap="square" lIns="0" tIns="0" rIns="0" bIns="0" rtlCol="0" anchor="ctr"/>
          <a:lstStyle/>
          <a:p>
            <a:pPr indent="0" marL="0">
              <a:buNone/>
            </a:pPr>
            <a:r>
              <a:rPr lang="en-US" sz="1400" b="1" dirty="0">
                <a:solidFill>
                  <a:srgbClr val="7D90A4"/>
                </a:solidFill>
                <a:latin typeface="Courier New" pitchFamily="34" charset="0"/>
                <a:ea typeface="Courier New" pitchFamily="34" charset="-122"/>
                <a:cs typeface="Courier New" pitchFamily="34" charset="-120"/>
              </a:rPr>
              <a:t>DOD SCI MANUAL</a:t>
            </a:r>
            <a:endParaRPr lang="en-US" sz="1400" dirty="0"/>
          </a:p>
        </p:txBody>
      </p:sp>
      <p:sp>
        <p:nvSpPr>
          <p:cNvPr id="27" name="Shape 25"/>
          <p:cNvSpPr/>
          <p:nvPr/>
        </p:nvSpPr>
        <p:spPr>
          <a:xfrm>
            <a:off x="2779776" y="3474720"/>
            <a:ext cx="5541264" cy="402336"/>
          </a:xfrm>
          <a:prstGeom prst="roundRect">
            <a:avLst>
              <a:gd name="adj" fmla="val 13636"/>
            </a:avLst>
          </a:prstGeom>
          <a:solidFill>
            <a:srgbClr val="0B121B"/>
          </a:solidFill>
          <a:ln w="9525">
            <a:solidFill>
              <a:srgbClr val="1E2E40"/>
            </a:solidFill>
            <a:prstDash val="solid"/>
          </a:ln>
        </p:spPr>
      </p:sp>
      <p:sp>
        <p:nvSpPr>
          <p:cNvPr id="28" name="Shape 26"/>
          <p:cNvSpPr/>
          <p:nvPr/>
        </p:nvSpPr>
        <p:spPr>
          <a:xfrm>
            <a:off x="2916936" y="3621024"/>
            <a:ext cx="109728" cy="109728"/>
          </a:xfrm>
          <a:prstGeom prst="ellipse">
            <a:avLst/>
          </a:prstGeom>
          <a:solidFill>
            <a:srgbClr val="9C8CFF"/>
          </a:solidFill>
          <a:ln w="12700">
            <a:solidFill>
              <a:srgbClr val="9C8CFF"/>
            </a:solidFill>
            <a:prstDash val="solid"/>
          </a:ln>
        </p:spPr>
      </p:sp>
      <p:sp>
        <p:nvSpPr>
          <p:cNvPr id="29" name="Text 27"/>
          <p:cNvSpPr txBox="1"/>
          <p:nvPr/>
        </p:nvSpPr>
        <p:spPr>
          <a:xfrm>
            <a:off x="3145536" y="3474720"/>
            <a:ext cx="3291840" cy="402336"/>
          </a:xfrm>
          <a:prstGeom prst="rect">
            <a:avLst/>
          </a:prstGeom>
          <a:noFill/>
          <a:ln/>
        </p:spPr>
        <p:txBody>
          <a:bodyPr wrap="square" lIns="0" tIns="0" rIns="0" bIns="0" rtlCol="0" anchor="ctr"/>
          <a:lstStyle/>
          <a:p>
            <a:pPr indent="0" marL="0">
              <a:buNone/>
            </a:pPr>
            <a:r>
              <a:rPr lang="en-US" sz="1600" b="1" dirty="0">
                <a:solidFill>
                  <a:srgbClr val="E6EEF5"/>
                </a:solidFill>
                <a:latin typeface="Calibri" pitchFamily="34" charset="0"/>
                <a:ea typeface="Calibri" pitchFamily="34" charset="-122"/>
                <a:cs typeface="Calibri" pitchFamily="34" charset="-120"/>
              </a:rPr>
              <a:t>DoDM 5105.21 Vol. 2</a:t>
            </a:r>
            <a:endParaRPr lang="en-US" sz="1600" dirty="0"/>
          </a:p>
        </p:txBody>
      </p:sp>
      <p:sp>
        <p:nvSpPr>
          <p:cNvPr id="30" name="Text 28"/>
          <p:cNvSpPr txBox="1"/>
          <p:nvPr/>
        </p:nvSpPr>
        <p:spPr>
          <a:xfrm>
            <a:off x="5989320" y="3474720"/>
            <a:ext cx="2194560" cy="402336"/>
          </a:xfrm>
          <a:prstGeom prst="rect">
            <a:avLst/>
          </a:prstGeom>
          <a:noFill/>
          <a:ln/>
        </p:spPr>
        <p:txBody>
          <a:bodyPr wrap="square" lIns="0" tIns="0" rIns="0" bIns="0" rtlCol="0" anchor="ctr"/>
          <a:lstStyle/>
          <a:p>
            <a:pPr algn="r" indent="0" marL="0">
              <a:buNone/>
            </a:pPr>
            <a:r>
              <a:rPr lang="en-US" sz="1500" dirty="0">
                <a:solidFill>
                  <a:srgbClr val="9C8CFF"/>
                </a:solidFill>
                <a:latin typeface="Calibri" pitchFamily="34" charset="0"/>
                <a:ea typeface="Calibri" pitchFamily="34" charset="-122"/>
                <a:cs typeface="Calibri" pitchFamily="34" charset="-120"/>
              </a:rPr>
              <a:t>Change 2 · 2 Nov 2020</a:t>
            </a:r>
            <a:endParaRPr lang="en-US" sz="1500" dirty="0"/>
          </a:p>
        </p:txBody>
      </p:sp>
      <p:sp>
        <p:nvSpPr>
          <p:cNvPr id="31" name="Text 29"/>
          <p:cNvSpPr txBox="1"/>
          <p:nvPr/>
        </p:nvSpPr>
        <p:spPr>
          <a:xfrm>
            <a:off x="548640" y="3950208"/>
            <a:ext cx="2011680" cy="402336"/>
          </a:xfrm>
          <a:prstGeom prst="rect">
            <a:avLst/>
          </a:prstGeom>
          <a:noFill/>
          <a:ln/>
        </p:spPr>
        <p:txBody>
          <a:bodyPr wrap="square" lIns="0" tIns="0" rIns="0" bIns="0" rtlCol="0" anchor="ctr"/>
          <a:lstStyle/>
          <a:p>
            <a:pPr indent="0" marL="0">
              <a:buNone/>
            </a:pPr>
            <a:r>
              <a:rPr lang="en-US" sz="1400" b="1" dirty="0">
                <a:solidFill>
                  <a:srgbClr val="7D90A4"/>
                </a:solidFill>
                <a:latin typeface="Courier New" pitchFamily="34" charset="0"/>
                <a:ea typeface="Courier New" pitchFamily="34" charset="-122"/>
                <a:cs typeface="Courier New" pitchFamily="34" charset="-120"/>
              </a:rPr>
              <a:t>DOD SAP MANUAL</a:t>
            </a:r>
            <a:endParaRPr lang="en-US" sz="1400" dirty="0"/>
          </a:p>
        </p:txBody>
      </p:sp>
      <p:sp>
        <p:nvSpPr>
          <p:cNvPr id="32" name="Shape 30"/>
          <p:cNvSpPr/>
          <p:nvPr/>
        </p:nvSpPr>
        <p:spPr>
          <a:xfrm>
            <a:off x="2834640" y="3950208"/>
            <a:ext cx="5486400" cy="402336"/>
          </a:xfrm>
          <a:prstGeom prst="roundRect">
            <a:avLst>
              <a:gd name="adj" fmla="val 13636"/>
            </a:avLst>
          </a:prstGeom>
          <a:solidFill>
            <a:srgbClr val="0B121B"/>
          </a:solidFill>
          <a:ln w="9525">
            <a:solidFill>
              <a:srgbClr val="1E2E40"/>
            </a:solidFill>
            <a:prstDash val="solid"/>
          </a:ln>
        </p:spPr>
      </p:sp>
      <p:sp>
        <p:nvSpPr>
          <p:cNvPr id="33" name="Shape 31"/>
          <p:cNvSpPr/>
          <p:nvPr/>
        </p:nvSpPr>
        <p:spPr>
          <a:xfrm>
            <a:off x="2971800" y="4096512"/>
            <a:ext cx="109728" cy="109728"/>
          </a:xfrm>
          <a:prstGeom prst="ellipse">
            <a:avLst/>
          </a:prstGeom>
          <a:solidFill>
            <a:srgbClr val="9C8CFF"/>
          </a:solidFill>
          <a:ln w="12700">
            <a:solidFill>
              <a:srgbClr val="9C8CFF"/>
            </a:solidFill>
            <a:prstDash val="solid"/>
          </a:ln>
        </p:spPr>
      </p:sp>
      <p:sp>
        <p:nvSpPr>
          <p:cNvPr id="34" name="Text 32"/>
          <p:cNvSpPr txBox="1"/>
          <p:nvPr/>
        </p:nvSpPr>
        <p:spPr>
          <a:xfrm>
            <a:off x="3200400" y="3950208"/>
            <a:ext cx="3291840" cy="402336"/>
          </a:xfrm>
          <a:prstGeom prst="rect">
            <a:avLst/>
          </a:prstGeom>
          <a:noFill/>
          <a:ln/>
        </p:spPr>
        <p:txBody>
          <a:bodyPr wrap="square" lIns="0" tIns="0" rIns="0" bIns="0" rtlCol="0" anchor="ctr"/>
          <a:lstStyle/>
          <a:p>
            <a:pPr indent="0" marL="0">
              <a:buNone/>
            </a:pPr>
            <a:r>
              <a:rPr lang="en-US" sz="1600" b="1" dirty="0">
                <a:solidFill>
                  <a:srgbClr val="E6EEF5"/>
                </a:solidFill>
                <a:latin typeface="Calibri" pitchFamily="34" charset="0"/>
                <a:ea typeface="Calibri" pitchFamily="34" charset="-122"/>
                <a:cs typeface="Calibri" pitchFamily="34" charset="-120"/>
              </a:rPr>
              <a:t>DoDM 5205.07 (Vol. 3 cancelled)</a:t>
            </a:r>
            <a:endParaRPr lang="en-US" sz="1600" dirty="0"/>
          </a:p>
        </p:txBody>
      </p:sp>
      <p:sp>
        <p:nvSpPr>
          <p:cNvPr id="35" name="Text 33"/>
          <p:cNvSpPr txBox="1"/>
          <p:nvPr/>
        </p:nvSpPr>
        <p:spPr>
          <a:xfrm>
            <a:off x="5989320" y="3950208"/>
            <a:ext cx="2194560" cy="402336"/>
          </a:xfrm>
          <a:prstGeom prst="rect">
            <a:avLst/>
          </a:prstGeom>
          <a:noFill/>
          <a:ln/>
        </p:spPr>
        <p:txBody>
          <a:bodyPr wrap="square" lIns="0" tIns="0" rIns="0" bIns="0" rtlCol="0" anchor="ctr"/>
          <a:lstStyle/>
          <a:p>
            <a:pPr algn="r" indent="0" marL="0">
              <a:buNone/>
            </a:pPr>
            <a:r>
              <a:rPr lang="en-US" sz="1500" dirty="0">
                <a:solidFill>
                  <a:srgbClr val="9C8CFF"/>
                </a:solidFill>
                <a:latin typeface="Calibri" pitchFamily="34" charset="0"/>
                <a:ea typeface="Calibri" pitchFamily="34" charset="-122"/>
                <a:cs typeface="Calibri" pitchFamily="34" charset="-120"/>
              </a:rPr>
              <a:t>17 Jan 2025</a:t>
            </a:r>
            <a:endParaRPr lang="en-US" sz="1500" dirty="0"/>
          </a:p>
        </p:txBody>
      </p:sp>
      <p:sp>
        <p:nvSpPr>
          <p:cNvPr id="36" name="Text 34"/>
          <p:cNvSpPr txBox="1"/>
          <p:nvPr/>
        </p:nvSpPr>
        <p:spPr>
          <a:xfrm>
            <a:off x="548640" y="4425696"/>
            <a:ext cx="2011680" cy="402336"/>
          </a:xfrm>
          <a:prstGeom prst="rect">
            <a:avLst/>
          </a:prstGeom>
          <a:noFill/>
          <a:ln/>
        </p:spPr>
        <p:txBody>
          <a:bodyPr wrap="square" lIns="0" tIns="0" rIns="0" bIns="0" rtlCol="0" anchor="ctr"/>
          <a:lstStyle/>
          <a:p>
            <a:pPr indent="0" marL="0">
              <a:buNone/>
            </a:pPr>
            <a:r>
              <a:rPr lang="en-US" sz="1400" b="1" dirty="0">
                <a:solidFill>
                  <a:srgbClr val="7D90A4"/>
                </a:solidFill>
                <a:latin typeface="Courier New" pitchFamily="34" charset="0"/>
                <a:ea typeface="Courier New" pitchFamily="34" charset="-122"/>
                <a:cs typeface="Courier New" pitchFamily="34" charset="-120"/>
              </a:rPr>
              <a:t>DESIGN CRITERIA</a:t>
            </a:r>
            <a:endParaRPr lang="en-US" sz="1400" dirty="0"/>
          </a:p>
        </p:txBody>
      </p:sp>
      <p:sp>
        <p:nvSpPr>
          <p:cNvPr id="37" name="Shape 35"/>
          <p:cNvSpPr/>
          <p:nvPr/>
        </p:nvSpPr>
        <p:spPr>
          <a:xfrm>
            <a:off x="2889504" y="4425696"/>
            <a:ext cx="5431536" cy="402336"/>
          </a:xfrm>
          <a:prstGeom prst="roundRect">
            <a:avLst>
              <a:gd name="adj" fmla="val 13636"/>
            </a:avLst>
          </a:prstGeom>
          <a:solidFill>
            <a:srgbClr val="0B121B"/>
          </a:solidFill>
          <a:ln w="9525">
            <a:solidFill>
              <a:srgbClr val="1E2E40"/>
            </a:solidFill>
            <a:prstDash val="solid"/>
          </a:ln>
        </p:spPr>
      </p:sp>
      <p:sp>
        <p:nvSpPr>
          <p:cNvPr id="38" name="Shape 36"/>
          <p:cNvSpPr/>
          <p:nvPr/>
        </p:nvSpPr>
        <p:spPr>
          <a:xfrm>
            <a:off x="3026664" y="4572000"/>
            <a:ext cx="109728" cy="109728"/>
          </a:xfrm>
          <a:prstGeom prst="ellipse">
            <a:avLst/>
          </a:prstGeom>
          <a:solidFill>
            <a:srgbClr val="9C8CFF"/>
          </a:solidFill>
          <a:ln w="12700">
            <a:solidFill>
              <a:srgbClr val="9C8CFF"/>
            </a:solidFill>
            <a:prstDash val="solid"/>
          </a:ln>
        </p:spPr>
      </p:sp>
      <p:sp>
        <p:nvSpPr>
          <p:cNvPr id="39" name="Text 37"/>
          <p:cNvSpPr txBox="1"/>
          <p:nvPr/>
        </p:nvSpPr>
        <p:spPr>
          <a:xfrm>
            <a:off x="3255264" y="4425696"/>
            <a:ext cx="3291840" cy="402336"/>
          </a:xfrm>
          <a:prstGeom prst="rect">
            <a:avLst/>
          </a:prstGeom>
          <a:noFill/>
          <a:ln/>
        </p:spPr>
        <p:txBody>
          <a:bodyPr wrap="square" lIns="0" tIns="0" rIns="0" bIns="0" rtlCol="0" anchor="ctr"/>
          <a:lstStyle/>
          <a:p>
            <a:pPr indent="0" marL="0">
              <a:buNone/>
            </a:pPr>
            <a:r>
              <a:rPr lang="en-US" sz="1600" b="1" dirty="0">
                <a:solidFill>
                  <a:srgbClr val="E6EEF5"/>
                </a:solidFill>
                <a:latin typeface="Calibri" pitchFamily="34" charset="0"/>
                <a:ea typeface="Calibri" pitchFamily="34" charset="-122"/>
                <a:cs typeface="Calibri" pitchFamily="34" charset="-120"/>
              </a:rPr>
              <a:t>UFC 4-010-05</a:t>
            </a:r>
            <a:endParaRPr lang="en-US" sz="1600" dirty="0"/>
          </a:p>
        </p:txBody>
      </p:sp>
      <p:sp>
        <p:nvSpPr>
          <p:cNvPr id="40" name="Text 38"/>
          <p:cNvSpPr txBox="1"/>
          <p:nvPr/>
        </p:nvSpPr>
        <p:spPr>
          <a:xfrm>
            <a:off x="5989320" y="4425696"/>
            <a:ext cx="2194560" cy="402336"/>
          </a:xfrm>
          <a:prstGeom prst="rect">
            <a:avLst/>
          </a:prstGeom>
          <a:noFill/>
          <a:ln/>
        </p:spPr>
        <p:txBody>
          <a:bodyPr wrap="square" lIns="0" tIns="0" rIns="0" bIns="0" rtlCol="0" anchor="ctr"/>
          <a:lstStyle/>
          <a:p>
            <a:pPr algn="r" indent="0" marL="0">
              <a:buNone/>
            </a:pPr>
            <a:r>
              <a:rPr lang="en-US" sz="1500" dirty="0">
                <a:solidFill>
                  <a:srgbClr val="9C8CFF"/>
                </a:solidFill>
                <a:latin typeface="Calibri" pitchFamily="34" charset="0"/>
                <a:ea typeface="Calibri" pitchFamily="34" charset="-122"/>
                <a:cs typeface="Calibri" pitchFamily="34" charset="-120"/>
              </a:rPr>
              <a:t>26 May 2023</a:t>
            </a:r>
            <a:endParaRPr lang="en-US" sz="1500" dirty="0"/>
          </a:p>
        </p:txBody>
      </p:sp>
      <p:sp>
        <p:nvSpPr>
          <p:cNvPr id="41" name="Text 39"/>
          <p:cNvSpPr txBox="1"/>
          <p:nvPr/>
        </p:nvSpPr>
        <p:spPr>
          <a:xfrm>
            <a:off x="548640" y="4901184"/>
            <a:ext cx="2011680" cy="402336"/>
          </a:xfrm>
          <a:prstGeom prst="rect">
            <a:avLst/>
          </a:prstGeom>
          <a:noFill/>
          <a:ln/>
        </p:spPr>
        <p:txBody>
          <a:bodyPr wrap="square" lIns="0" tIns="0" rIns="0" bIns="0" rtlCol="0" anchor="ctr"/>
          <a:lstStyle/>
          <a:p>
            <a:pPr indent="0" marL="0">
              <a:buNone/>
            </a:pPr>
            <a:r>
              <a:rPr lang="en-US" sz="1400" b="1" dirty="0">
                <a:solidFill>
                  <a:srgbClr val="7D90A4"/>
                </a:solidFill>
                <a:latin typeface="Courier New" pitchFamily="34" charset="0"/>
                <a:ea typeface="Courier New" pitchFamily="34" charset="-122"/>
                <a:cs typeface="Courier New" pitchFamily="34" charset="-120"/>
              </a:rPr>
              <a:t>ALARM STANDARD</a:t>
            </a:r>
            <a:endParaRPr lang="en-US" sz="1400" dirty="0"/>
          </a:p>
        </p:txBody>
      </p:sp>
      <p:sp>
        <p:nvSpPr>
          <p:cNvPr id="42" name="Shape 40"/>
          <p:cNvSpPr/>
          <p:nvPr/>
        </p:nvSpPr>
        <p:spPr>
          <a:xfrm>
            <a:off x="2944368" y="4901184"/>
            <a:ext cx="5376672" cy="402336"/>
          </a:xfrm>
          <a:prstGeom prst="roundRect">
            <a:avLst>
              <a:gd name="adj" fmla="val 13636"/>
            </a:avLst>
          </a:prstGeom>
          <a:solidFill>
            <a:srgbClr val="0B121B"/>
          </a:solidFill>
          <a:ln w="9525">
            <a:solidFill>
              <a:srgbClr val="1E2E40"/>
            </a:solidFill>
            <a:prstDash val="solid"/>
          </a:ln>
        </p:spPr>
      </p:sp>
      <p:sp>
        <p:nvSpPr>
          <p:cNvPr id="43" name="Shape 41"/>
          <p:cNvSpPr/>
          <p:nvPr/>
        </p:nvSpPr>
        <p:spPr>
          <a:xfrm>
            <a:off x="3081528" y="5047488"/>
            <a:ext cx="109728" cy="109728"/>
          </a:xfrm>
          <a:prstGeom prst="ellipse">
            <a:avLst/>
          </a:prstGeom>
          <a:solidFill>
            <a:srgbClr val="FFB547"/>
          </a:solidFill>
          <a:ln w="12700">
            <a:solidFill>
              <a:srgbClr val="FFB547"/>
            </a:solidFill>
            <a:prstDash val="solid"/>
          </a:ln>
        </p:spPr>
      </p:sp>
      <p:sp>
        <p:nvSpPr>
          <p:cNvPr id="44" name="Text 42"/>
          <p:cNvSpPr txBox="1"/>
          <p:nvPr/>
        </p:nvSpPr>
        <p:spPr>
          <a:xfrm>
            <a:off x="3310128" y="4901184"/>
            <a:ext cx="3291840" cy="402336"/>
          </a:xfrm>
          <a:prstGeom prst="rect">
            <a:avLst/>
          </a:prstGeom>
          <a:noFill/>
          <a:ln/>
        </p:spPr>
        <p:txBody>
          <a:bodyPr wrap="square" lIns="0" tIns="0" rIns="0" bIns="0" rtlCol="0" anchor="ctr"/>
          <a:lstStyle/>
          <a:p>
            <a:pPr indent="0" marL="0">
              <a:buNone/>
            </a:pPr>
            <a:r>
              <a:rPr lang="en-US" sz="1600" b="1" dirty="0">
                <a:solidFill>
                  <a:srgbClr val="E6EEF5"/>
                </a:solidFill>
                <a:latin typeface="Calibri" pitchFamily="34" charset="0"/>
                <a:ea typeface="Calibri" pitchFamily="34" charset="-122"/>
                <a:cs typeface="Calibri" pitchFamily="34" charset="-120"/>
              </a:rPr>
              <a:t>UL 2050</a:t>
            </a:r>
            <a:endParaRPr lang="en-US" sz="1600" dirty="0"/>
          </a:p>
        </p:txBody>
      </p:sp>
      <p:sp>
        <p:nvSpPr>
          <p:cNvPr id="45" name="Text 43"/>
          <p:cNvSpPr txBox="1"/>
          <p:nvPr/>
        </p:nvSpPr>
        <p:spPr>
          <a:xfrm>
            <a:off x="5989320" y="4901184"/>
            <a:ext cx="2194560" cy="402336"/>
          </a:xfrm>
          <a:prstGeom prst="rect">
            <a:avLst/>
          </a:prstGeom>
          <a:noFill/>
          <a:ln/>
        </p:spPr>
        <p:txBody>
          <a:bodyPr wrap="square" lIns="0" tIns="0" rIns="0" bIns="0" rtlCol="0" anchor="ctr"/>
          <a:lstStyle/>
          <a:p>
            <a:pPr algn="r" indent="0" marL="0">
              <a:buNone/>
            </a:pPr>
            <a:r>
              <a:rPr lang="en-US" sz="1500" dirty="0">
                <a:solidFill>
                  <a:srgbClr val="FFB547"/>
                </a:solidFill>
                <a:latin typeface="Calibri" pitchFamily="34" charset="0"/>
                <a:ea typeface="Calibri" pitchFamily="34" charset="-122"/>
                <a:cs typeface="Calibri" pitchFamily="34" charset="-120"/>
              </a:rPr>
              <a:t>Edition 6 · 7 Apr 2025</a:t>
            </a:r>
            <a:endParaRPr lang="en-US" sz="1500" dirty="0"/>
          </a:p>
        </p:txBody>
      </p:sp>
      <p:sp>
        <p:nvSpPr>
          <p:cNvPr id="46" name="Text 44"/>
          <p:cNvSpPr txBox="1"/>
          <p:nvPr/>
        </p:nvSpPr>
        <p:spPr>
          <a:xfrm>
            <a:off x="548640" y="5376672"/>
            <a:ext cx="2011680" cy="402336"/>
          </a:xfrm>
          <a:prstGeom prst="rect">
            <a:avLst/>
          </a:prstGeom>
          <a:noFill/>
          <a:ln/>
        </p:spPr>
        <p:txBody>
          <a:bodyPr wrap="square" lIns="0" tIns="0" rIns="0" bIns="0" rtlCol="0" anchor="ctr"/>
          <a:lstStyle/>
          <a:p>
            <a:pPr indent="0" marL="0">
              <a:buNone/>
            </a:pPr>
            <a:r>
              <a:rPr lang="en-US" sz="1400" b="1" dirty="0">
                <a:solidFill>
                  <a:srgbClr val="7D90A4"/>
                </a:solidFill>
                <a:latin typeface="Courier New" pitchFamily="34" charset="0"/>
                <a:ea typeface="Courier New" pitchFamily="34" charset="-122"/>
                <a:cs typeface="Courier New" pitchFamily="34" charset="-120"/>
              </a:rPr>
              <a:t>COLLATERAL RULES</a:t>
            </a:r>
            <a:endParaRPr lang="en-US" sz="1400" dirty="0"/>
          </a:p>
        </p:txBody>
      </p:sp>
      <p:sp>
        <p:nvSpPr>
          <p:cNvPr id="47" name="Shape 45"/>
          <p:cNvSpPr/>
          <p:nvPr/>
        </p:nvSpPr>
        <p:spPr>
          <a:xfrm>
            <a:off x="2999232" y="5376672"/>
            <a:ext cx="5321808" cy="402336"/>
          </a:xfrm>
          <a:prstGeom prst="roundRect">
            <a:avLst>
              <a:gd name="adj" fmla="val 13636"/>
            </a:avLst>
          </a:prstGeom>
          <a:solidFill>
            <a:srgbClr val="0B121B"/>
          </a:solidFill>
          <a:ln w="9525">
            <a:solidFill>
              <a:srgbClr val="1E2E40"/>
            </a:solidFill>
            <a:prstDash val="solid"/>
          </a:ln>
        </p:spPr>
      </p:sp>
      <p:sp>
        <p:nvSpPr>
          <p:cNvPr id="48" name="Shape 46"/>
          <p:cNvSpPr/>
          <p:nvPr/>
        </p:nvSpPr>
        <p:spPr>
          <a:xfrm>
            <a:off x="3136392" y="5522976"/>
            <a:ext cx="109728" cy="109728"/>
          </a:xfrm>
          <a:prstGeom prst="ellipse">
            <a:avLst/>
          </a:prstGeom>
          <a:solidFill>
            <a:srgbClr val="3DDC97"/>
          </a:solidFill>
          <a:ln w="12700">
            <a:solidFill>
              <a:srgbClr val="3DDC97"/>
            </a:solidFill>
            <a:prstDash val="solid"/>
          </a:ln>
        </p:spPr>
      </p:sp>
      <p:sp>
        <p:nvSpPr>
          <p:cNvPr id="49" name="Text 47"/>
          <p:cNvSpPr txBox="1"/>
          <p:nvPr/>
        </p:nvSpPr>
        <p:spPr>
          <a:xfrm>
            <a:off x="3364992" y="5376672"/>
            <a:ext cx="3291840" cy="402336"/>
          </a:xfrm>
          <a:prstGeom prst="rect">
            <a:avLst/>
          </a:prstGeom>
          <a:noFill/>
          <a:ln/>
        </p:spPr>
        <p:txBody>
          <a:bodyPr wrap="square" lIns="0" tIns="0" rIns="0" bIns="0" rtlCol="0" anchor="ctr"/>
          <a:lstStyle/>
          <a:p>
            <a:pPr indent="0" marL="0">
              <a:buNone/>
            </a:pPr>
            <a:r>
              <a:rPr lang="en-US" sz="1600" b="1" dirty="0">
                <a:solidFill>
                  <a:srgbClr val="E6EEF5"/>
                </a:solidFill>
                <a:latin typeface="Calibri" pitchFamily="34" charset="0"/>
                <a:ea typeface="Calibri" pitchFamily="34" charset="-122"/>
                <a:cs typeface="Calibri" pitchFamily="34" charset="-120"/>
              </a:rPr>
              <a:t>32 CFR 117 (NISPOM) · 32 CFR 2001</a:t>
            </a:r>
            <a:endParaRPr lang="en-US" sz="1600" dirty="0"/>
          </a:p>
        </p:txBody>
      </p:sp>
      <p:sp>
        <p:nvSpPr>
          <p:cNvPr id="50" name="Text 48"/>
          <p:cNvSpPr txBox="1"/>
          <p:nvPr/>
        </p:nvSpPr>
        <p:spPr>
          <a:xfrm>
            <a:off x="5989320" y="5376672"/>
            <a:ext cx="2194560" cy="402336"/>
          </a:xfrm>
          <a:prstGeom prst="rect">
            <a:avLst/>
          </a:prstGeom>
          <a:noFill/>
          <a:ln/>
        </p:spPr>
        <p:txBody>
          <a:bodyPr wrap="square" lIns="0" tIns="0" rIns="0" bIns="0" rtlCol="0" anchor="ctr"/>
          <a:lstStyle/>
          <a:p>
            <a:pPr algn="r" indent="0" marL="0">
              <a:buNone/>
            </a:pPr>
            <a:r>
              <a:rPr lang="en-US" sz="1500" dirty="0">
                <a:solidFill>
                  <a:srgbClr val="3DDC97"/>
                </a:solidFill>
                <a:latin typeface="Calibri" pitchFamily="34" charset="0"/>
                <a:ea typeface="Calibri" pitchFamily="34" charset="-122"/>
                <a:cs typeface="Calibri" pitchFamily="34" charset="-120"/>
              </a:rPr>
              <a:t>Current eCFR</a:t>
            </a:r>
            <a:endParaRPr lang="en-US" sz="1500" dirty="0"/>
          </a:p>
        </p:txBody>
      </p:sp>
      <p:sp>
        <p:nvSpPr>
          <p:cNvPr id="51" name="Shape 49"/>
          <p:cNvSpPr/>
          <p:nvPr/>
        </p:nvSpPr>
        <p:spPr>
          <a:xfrm>
            <a:off x="8641080" y="1572768"/>
            <a:ext cx="2999232" cy="2331720"/>
          </a:xfrm>
          <a:prstGeom prst="roundRect">
            <a:avLst>
              <a:gd name="adj" fmla="val 3137"/>
            </a:avLst>
          </a:prstGeom>
          <a:solidFill>
            <a:srgbClr val="0B121B"/>
          </a:solidFill>
          <a:ln w="9525">
            <a:solidFill>
              <a:srgbClr val="1E2E40"/>
            </a:solidFill>
            <a:prstDash val="solid"/>
          </a:ln>
        </p:spPr>
      </p:sp>
      <p:sp>
        <p:nvSpPr>
          <p:cNvPr id="52" name="Shape 50"/>
          <p:cNvSpPr/>
          <p:nvPr/>
        </p:nvSpPr>
        <p:spPr>
          <a:xfrm>
            <a:off x="8961120" y="1874520"/>
            <a:ext cx="0" cy="731520"/>
          </a:xfrm>
          <a:prstGeom prst="line">
            <a:avLst/>
          </a:prstGeom>
          <a:noFill/>
          <a:ln w="25400">
            <a:solidFill>
              <a:srgbClr val="3FD0FF"/>
            </a:solidFill>
            <a:prstDash val="solid"/>
            <a:tailEnd type="triangle"/>
          </a:ln>
        </p:spPr>
      </p:sp>
      <p:sp>
        <p:nvSpPr>
          <p:cNvPr id="53" name="Text 51"/>
          <p:cNvSpPr txBox="1"/>
          <p:nvPr/>
        </p:nvSpPr>
        <p:spPr>
          <a:xfrm>
            <a:off x="9235440" y="1810512"/>
            <a:ext cx="2286000" cy="868680"/>
          </a:xfrm>
          <a:prstGeom prst="rect">
            <a:avLst/>
          </a:prstGeom>
          <a:noFill/>
          <a:ln/>
        </p:spPr>
        <p:txBody>
          <a:bodyPr wrap="square" lIns="0" tIns="0" rIns="0" bIns="0" rtlCol="0" anchor="t"/>
          <a:lstStyle/>
          <a:p>
            <a:pPr indent="0" marL="0">
              <a:buNone/>
            </a:pPr>
            <a:r>
              <a:rPr lang="en-US" sz="1500" b="1" dirty="0">
                <a:solidFill>
                  <a:srgbClr val="3FD0FF"/>
                </a:solidFill>
                <a:latin typeface="Calibri" pitchFamily="34" charset="0"/>
                <a:ea typeface="Calibri" pitchFamily="34" charset="-122"/>
                <a:cs typeface="Calibri" pitchFamily="34" charset="-120"/>
              </a:rPr>
              <a:t>Read down</a:t>
            </a:r>
            <a:endParaRPr lang="en-US" sz="1500" dirty="0"/>
          </a:p>
          <a:p>
            <a:pPr indent="0" marL="0">
              <a:buNone/>
            </a:pPr>
            <a:r>
              <a:rPr lang="en-US" sz="1500" dirty="0">
                <a:solidFill>
                  <a:srgbClr val="A9BACB"/>
                </a:solidFill>
                <a:latin typeface="Calibri" pitchFamily="34" charset="0"/>
                <a:ea typeface="Calibri" pitchFamily="34" charset="-122"/>
                <a:cs typeface="Calibri" pitchFamily="34" charset="-120"/>
              </a:rPr>
              <a:t>for authority: what must be true</a:t>
            </a:r>
            <a:endParaRPr lang="en-US" sz="1500" dirty="0"/>
          </a:p>
        </p:txBody>
      </p:sp>
      <p:sp>
        <p:nvSpPr>
          <p:cNvPr id="54" name="Shape 52"/>
          <p:cNvSpPr/>
          <p:nvPr/>
        </p:nvSpPr>
        <p:spPr>
          <a:xfrm flipV="1">
            <a:off x="8961120" y="2880360"/>
            <a:ext cx="0" cy="731520"/>
          </a:xfrm>
          <a:prstGeom prst="line">
            <a:avLst/>
          </a:prstGeom>
          <a:noFill/>
          <a:ln w="25400">
            <a:solidFill>
              <a:srgbClr val="3DDC97"/>
            </a:solidFill>
            <a:prstDash val="solid"/>
            <a:tailEnd type="triangle"/>
          </a:ln>
        </p:spPr>
      </p:sp>
      <p:sp>
        <p:nvSpPr>
          <p:cNvPr id="55" name="Text 53"/>
          <p:cNvSpPr txBox="1"/>
          <p:nvPr/>
        </p:nvSpPr>
        <p:spPr>
          <a:xfrm>
            <a:off x="9235440" y="2816352"/>
            <a:ext cx="2286000" cy="868680"/>
          </a:xfrm>
          <a:prstGeom prst="rect">
            <a:avLst/>
          </a:prstGeom>
          <a:noFill/>
          <a:ln/>
        </p:spPr>
        <p:txBody>
          <a:bodyPr wrap="square" lIns="0" tIns="0" rIns="0" bIns="0" rtlCol="0" anchor="t"/>
          <a:lstStyle/>
          <a:p>
            <a:pPr indent="0" marL="0">
              <a:buNone/>
            </a:pPr>
            <a:r>
              <a:rPr lang="en-US" sz="1500" b="1" dirty="0">
                <a:solidFill>
                  <a:srgbClr val="3DDC97"/>
                </a:solidFill>
                <a:latin typeface="Calibri" pitchFamily="34" charset="0"/>
                <a:ea typeface="Calibri" pitchFamily="34" charset="-122"/>
                <a:cs typeface="Calibri" pitchFamily="34" charset="-120"/>
              </a:rPr>
              <a:t>Read up</a:t>
            </a:r>
            <a:endParaRPr lang="en-US" sz="1500" dirty="0"/>
          </a:p>
          <a:p>
            <a:pPr indent="0" marL="0">
              <a:buNone/>
            </a:pPr>
            <a:r>
              <a:rPr lang="en-US" sz="1500" dirty="0">
                <a:solidFill>
                  <a:srgbClr val="A9BACB"/>
                </a:solidFill>
                <a:latin typeface="Calibri" pitchFamily="34" charset="0"/>
                <a:ea typeface="Calibri" pitchFamily="34" charset="-122"/>
                <a:cs typeface="Calibri" pitchFamily="34" charset="-120"/>
              </a:rPr>
              <a:t>for method: how to build it</a:t>
            </a:r>
            <a:endParaRPr lang="en-US" sz="1500" dirty="0"/>
          </a:p>
        </p:txBody>
      </p:sp>
      <p:sp>
        <p:nvSpPr>
          <p:cNvPr id="56" name="Shape 54"/>
          <p:cNvSpPr/>
          <p:nvPr/>
        </p:nvSpPr>
        <p:spPr>
          <a:xfrm>
            <a:off x="8641080" y="4041648"/>
            <a:ext cx="2999232" cy="2103120"/>
          </a:xfrm>
          <a:prstGeom prst="roundRect">
            <a:avLst>
              <a:gd name="adj" fmla="val 3478"/>
            </a:avLst>
          </a:prstGeom>
          <a:solidFill>
            <a:srgbClr val="2B2213"/>
          </a:solidFill>
          <a:ln w="9525">
            <a:solidFill>
              <a:srgbClr val="5A4520"/>
            </a:solidFill>
            <a:prstDash val="solid"/>
          </a:ln>
        </p:spPr>
      </p:sp>
      <p:sp>
        <p:nvSpPr>
          <p:cNvPr id="57" name="Text 55"/>
          <p:cNvSpPr txBox="1"/>
          <p:nvPr/>
        </p:nvSpPr>
        <p:spPr>
          <a:xfrm>
            <a:off x="8869680" y="4187952"/>
            <a:ext cx="2560320" cy="274320"/>
          </a:xfrm>
          <a:prstGeom prst="rect">
            <a:avLst/>
          </a:prstGeom>
          <a:noFill/>
          <a:ln/>
        </p:spPr>
        <p:txBody>
          <a:bodyPr wrap="square" lIns="0" tIns="0" rIns="0" bIns="0" rtlCol="0" anchor="ctr"/>
          <a:lstStyle/>
          <a:p>
            <a:pPr indent="0" marL="0">
              <a:buNone/>
            </a:pPr>
            <a:r>
              <a:rPr lang="en-US" sz="1400" b="1" spc="100" kern="0" dirty="0">
                <a:solidFill>
                  <a:srgbClr val="FFB547"/>
                </a:solidFill>
                <a:latin typeface="Courier New" pitchFamily="34" charset="0"/>
                <a:ea typeface="Courier New" pitchFamily="34" charset="-122"/>
                <a:cs typeface="Courier New" pitchFamily="34" charset="-120"/>
              </a:rPr>
              <a:t>VERSION TRAP</a:t>
            </a:r>
            <a:endParaRPr lang="en-US" sz="1400" dirty="0"/>
          </a:p>
        </p:txBody>
      </p:sp>
      <p:sp>
        <p:nvSpPr>
          <p:cNvPr id="58" name="Text 56"/>
          <p:cNvSpPr txBox="1"/>
          <p:nvPr/>
        </p:nvSpPr>
        <p:spPr>
          <a:xfrm>
            <a:off x="8869680" y="4526280"/>
            <a:ext cx="2606040" cy="1554480"/>
          </a:xfrm>
          <a:prstGeom prst="rect">
            <a:avLst/>
          </a:prstGeom>
          <a:noFill/>
          <a:ln/>
        </p:spPr>
        <p:txBody>
          <a:bodyPr wrap="square" lIns="0" tIns="0" rIns="0" bIns="0" rtlCol="0" anchor="t"/>
          <a:lstStyle/>
          <a:p>
            <a:pPr indent="0" marL="0">
              <a:spcAft>
                <a:spcPts val="800"/>
              </a:spcAft>
              <a:buNone/>
            </a:pPr>
            <a:r>
              <a:rPr lang="en-US" sz="1400" dirty="0">
                <a:solidFill>
                  <a:srgbClr val="E6EEF5"/>
                </a:solidFill>
                <a:latin typeface="Calibri" pitchFamily="34" charset="0"/>
                <a:ea typeface="Calibri" pitchFamily="34" charset="-122"/>
                <a:cs typeface="Calibri" pitchFamily="34" charset="-120"/>
              </a:rPr>
              <a:t>“The 2020 Tech Spec” is out of date: v1.5.1 replaced v1.5 and moved the forms to Chapter 14.</a:t>
            </a:r>
            <a:endParaRPr lang="en-US" sz="1400" dirty="0"/>
          </a:p>
          <a:p>
            <a:pPr indent="0" marL="0">
              <a:buNone/>
            </a:pPr>
            <a:r>
              <a:rPr lang="en-US" sz="1400" dirty="0">
                <a:solidFill>
                  <a:srgbClr val="A9BACB"/>
                </a:solidFill>
                <a:latin typeface="Calibri" pitchFamily="34" charset="0"/>
                <a:ea typeface="Calibri" pitchFamily="34" charset="-122"/>
                <a:cs typeface="Calibri" pitchFamily="34" charset="-120"/>
              </a:rPr>
              <a:t>When layers disagree, the stricter rule and your AO’s written direction win.</a:t>
            </a:r>
            <a:endParaRPr lang="en-US" sz="1400" dirty="0"/>
          </a:p>
        </p:txBody>
      </p:sp>
      <p:sp>
        <p:nvSpPr>
          <p:cNvPr id="59" name="Shape 57"/>
          <p:cNvSpPr/>
          <p:nvPr/>
        </p:nvSpPr>
        <p:spPr>
          <a:xfrm>
            <a:off x="2697480" y="5971032"/>
            <a:ext cx="109728" cy="109728"/>
          </a:xfrm>
          <a:prstGeom prst="ellipse">
            <a:avLst/>
          </a:prstGeom>
          <a:solidFill>
            <a:srgbClr val="3FD0FF"/>
          </a:solidFill>
          <a:ln w="12700">
            <a:solidFill>
              <a:srgbClr val="3FD0FF"/>
            </a:solidFill>
            <a:prstDash val="solid"/>
          </a:ln>
        </p:spPr>
      </p:sp>
      <p:sp>
        <p:nvSpPr>
          <p:cNvPr id="60" name="Text 58"/>
          <p:cNvSpPr txBox="1"/>
          <p:nvPr/>
        </p:nvSpPr>
        <p:spPr>
          <a:xfrm>
            <a:off x="2862072" y="5888736"/>
            <a:ext cx="731520" cy="274320"/>
          </a:xfrm>
          <a:prstGeom prst="rect">
            <a:avLst/>
          </a:prstGeom>
          <a:noFill/>
          <a:ln/>
        </p:spPr>
        <p:txBody>
          <a:bodyPr wrap="square" lIns="0" tIns="0" rIns="0" bIns="0" rtlCol="0" anchor="ctr"/>
          <a:lstStyle/>
          <a:p>
            <a:pPr indent="0" marL="0">
              <a:buNone/>
            </a:pPr>
            <a:r>
              <a:rPr lang="en-US" sz="1400" dirty="0">
                <a:solidFill>
                  <a:srgbClr val="7D90A4"/>
                </a:solidFill>
                <a:latin typeface="Courier New" pitchFamily="34" charset="0"/>
                <a:ea typeface="Courier New" pitchFamily="34" charset="-122"/>
                <a:cs typeface="Courier New" pitchFamily="34" charset="-120"/>
              </a:rPr>
              <a:t>IC</a:t>
            </a:r>
            <a:endParaRPr lang="en-US" sz="1400" dirty="0"/>
          </a:p>
        </p:txBody>
      </p:sp>
      <p:sp>
        <p:nvSpPr>
          <p:cNvPr id="61" name="Shape 59"/>
          <p:cNvSpPr/>
          <p:nvPr/>
        </p:nvSpPr>
        <p:spPr>
          <a:xfrm>
            <a:off x="3703320" y="5971032"/>
            <a:ext cx="109728" cy="109728"/>
          </a:xfrm>
          <a:prstGeom prst="ellipse">
            <a:avLst/>
          </a:prstGeom>
          <a:solidFill>
            <a:srgbClr val="9C8CFF"/>
          </a:solidFill>
          <a:ln w="12700">
            <a:solidFill>
              <a:srgbClr val="9C8CFF"/>
            </a:solidFill>
            <a:prstDash val="solid"/>
          </a:ln>
        </p:spPr>
      </p:sp>
      <p:sp>
        <p:nvSpPr>
          <p:cNvPr id="62" name="Text 60"/>
          <p:cNvSpPr txBox="1"/>
          <p:nvPr/>
        </p:nvSpPr>
        <p:spPr>
          <a:xfrm>
            <a:off x="3867912" y="5888736"/>
            <a:ext cx="731520" cy="274320"/>
          </a:xfrm>
          <a:prstGeom prst="rect">
            <a:avLst/>
          </a:prstGeom>
          <a:noFill/>
          <a:ln/>
        </p:spPr>
        <p:txBody>
          <a:bodyPr wrap="square" lIns="0" tIns="0" rIns="0" bIns="0" rtlCol="0" anchor="ctr"/>
          <a:lstStyle/>
          <a:p>
            <a:pPr indent="0" marL="0">
              <a:buNone/>
            </a:pPr>
            <a:r>
              <a:rPr lang="en-US" sz="1400" dirty="0">
                <a:solidFill>
                  <a:srgbClr val="7D90A4"/>
                </a:solidFill>
                <a:latin typeface="Courier New" pitchFamily="34" charset="0"/>
                <a:ea typeface="Courier New" pitchFamily="34" charset="-122"/>
                <a:cs typeface="Courier New" pitchFamily="34" charset="-120"/>
              </a:rPr>
              <a:t>DoD</a:t>
            </a:r>
            <a:endParaRPr lang="en-US" sz="1400" dirty="0"/>
          </a:p>
        </p:txBody>
      </p:sp>
      <p:sp>
        <p:nvSpPr>
          <p:cNvPr id="63" name="Shape 61"/>
          <p:cNvSpPr/>
          <p:nvPr/>
        </p:nvSpPr>
        <p:spPr>
          <a:xfrm>
            <a:off x="4709160" y="5971032"/>
            <a:ext cx="109728" cy="109728"/>
          </a:xfrm>
          <a:prstGeom prst="ellipse">
            <a:avLst/>
          </a:prstGeom>
          <a:solidFill>
            <a:srgbClr val="FFB547"/>
          </a:solidFill>
          <a:ln w="12700">
            <a:solidFill>
              <a:srgbClr val="FFB547"/>
            </a:solidFill>
            <a:prstDash val="solid"/>
          </a:ln>
        </p:spPr>
      </p:sp>
      <p:sp>
        <p:nvSpPr>
          <p:cNvPr id="64" name="Text 62"/>
          <p:cNvSpPr txBox="1"/>
          <p:nvPr/>
        </p:nvSpPr>
        <p:spPr>
          <a:xfrm>
            <a:off x="4873752" y="5888736"/>
            <a:ext cx="731520" cy="274320"/>
          </a:xfrm>
          <a:prstGeom prst="rect">
            <a:avLst/>
          </a:prstGeom>
          <a:noFill/>
          <a:ln/>
        </p:spPr>
        <p:txBody>
          <a:bodyPr wrap="square" lIns="0" tIns="0" rIns="0" bIns="0" rtlCol="0" anchor="ctr"/>
          <a:lstStyle/>
          <a:p>
            <a:pPr indent="0" marL="0">
              <a:buNone/>
            </a:pPr>
            <a:r>
              <a:rPr lang="en-US" sz="1400" dirty="0">
                <a:solidFill>
                  <a:srgbClr val="7D90A4"/>
                </a:solidFill>
                <a:latin typeface="Courier New" pitchFamily="34" charset="0"/>
                <a:ea typeface="Courier New" pitchFamily="34" charset="-122"/>
                <a:cs typeface="Courier New" pitchFamily="34" charset="-120"/>
              </a:rPr>
              <a:t>UL</a:t>
            </a:r>
            <a:endParaRPr lang="en-US" sz="1400" dirty="0"/>
          </a:p>
        </p:txBody>
      </p:sp>
      <p:sp>
        <p:nvSpPr>
          <p:cNvPr id="65" name="Shape 63"/>
          <p:cNvSpPr/>
          <p:nvPr/>
        </p:nvSpPr>
        <p:spPr>
          <a:xfrm>
            <a:off x="5715000" y="5971032"/>
            <a:ext cx="109728" cy="109728"/>
          </a:xfrm>
          <a:prstGeom prst="ellipse">
            <a:avLst/>
          </a:prstGeom>
          <a:solidFill>
            <a:srgbClr val="3DDC97"/>
          </a:solidFill>
          <a:ln w="12700">
            <a:solidFill>
              <a:srgbClr val="3DDC97"/>
            </a:solidFill>
            <a:prstDash val="solid"/>
          </a:ln>
        </p:spPr>
      </p:sp>
      <p:sp>
        <p:nvSpPr>
          <p:cNvPr id="66" name="Text 64"/>
          <p:cNvSpPr txBox="1"/>
          <p:nvPr/>
        </p:nvSpPr>
        <p:spPr>
          <a:xfrm>
            <a:off x="5879592" y="5888736"/>
            <a:ext cx="731520" cy="274320"/>
          </a:xfrm>
          <a:prstGeom prst="rect">
            <a:avLst/>
          </a:prstGeom>
          <a:noFill/>
          <a:ln/>
        </p:spPr>
        <p:txBody>
          <a:bodyPr wrap="square" lIns="0" tIns="0" rIns="0" bIns="0" rtlCol="0" anchor="ctr"/>
          <a:lstStyle/>
          <a:p>
            <a:pPr indent="0" marL="0">
              <a:buNone/>
            </a:pPr>
            <a:r>
              <a:rPr lang="en-US" sz="1400" dirty="0">
                <a:solidFill>
                  <a:srgbClr val="7D90A4"/>
                </a:solidFill>
                <a:latin typeface="Courier New" pitchFamily="34" charset="0"/>
                <a:ea typeface="Courier New" pitchFamily="34" charset="-122"/>
                <a:cs typeface="Courier New" pitchFamily="34" charset="-120"/>
              </a:rPr>
              <a:t>CFR</a:t>
            </a:r>
            <a:endParaRPr lang="en-US" sz="1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txBox="1"/>
          <p:nvPr/>
        </p:nvSpPr>
        <p:spPr>
          <a:xfrm>
            <a:off x="548640" y="384048"/>
            <a:ext cx="8229600" cy="274320"/>
          </a:xfrm>
          <a:prstGeom prst="rect">
            <a:avLst/>
          </a:prstGeom>
          <a:noFill/>
          <a:ln/>
        </p:spPr>
        <p:txBody>
          <a:bodyPr wrap="square" lIns="0" tIns="0" rIns="0" bIns="0" rtlCol="0" anchor="t"/>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05 · ROLES</a:t>
            </a:r>
            <a:endParaRPr lang="en-US" sz="1400" dirty="0"/>
          </a:p>
        </p:txBody>
      </p:sp>
      <p:sp>
        <p:nvSpPr>
          <p:cNvPr id="3" name="Text 1"/>
          <p:cNvSpPr txBox="1"/>
          <p:nvPr/>
        </p:nvSpPr>
        <p:spPr>
          <a:xfrm>
            <a:off x="548640" y="676656"/>
            <a:ext cx="11091672" cy="713232"/>
          </a:xfrm>
          <a:prstGeom prst="rect">
            <a:avLst/>
          </a:prstGeom>
          <a:noFill/>
          <a:ln/>
        </p:spPr>
        <p:txBody>
          <a:bodyPr wrap="square" lIns="0" tIns="0" rIns="0" bIns="0" rtlCol="0" anchor="ctr"/>
          <a:lstStyle/>
          <a:p>
            <a:pPr indent="0" marL="0">
              <a:buNone/>
            </a:pPr>
            <a:r>
              <a:rPr lang="en-US" sz="3200" b="1" dirty="0">
                <a:solidFill>
                  <a:srgbClr val="E6EEF5"/>
                </a:solidFill>
                <a:latin typeface="Arial" pitchFamily="34" charset="0"/>
                <a:ea typeface="Arial" pitchFamily="34" charset="-122"/>
                <a:cs typeface="Arial" pitchFamily="34" charset="-120"/>
              </a:rPr>
              <a:t>Who approves what</a:t>
            </a:r>
            <a:endParaRPr lang="en-US" sz="3200" dirty="0"/>
          </a:p>
        </p:txBody>
      </p:sp>
      <p:sp>
        <p:nvSpPr>
          <p:cNvPr id="4" name="Text 2"/>
          <p:cNvSpPr txBox="1"/>
          <p:nvPr/>
        </p:nvSpPr>
        <p:spPr>
          <a:xfrm>
            <a:off x="548640" y="6382512"/>
            <a:ext cx="9692640" cy="274320"/>
          </a:xfrm>
          <a:prstGeom prst="rect">
            <a:avLst/>
          </a:prstGeom>
          <a:noFill/>
          <a:ln/>
        </p:spPr>
        <p:txBody>
          <a:bodyPr wrap="square" lIns="0" tIns="0" rIns="0" bIns="0" rtlCol="0" anchor="ctr"/>
          <a:lstStyle/>
          <a:p>
            <a:pPr indent="0" marL="0">
              <a:buNone/>
            </a:pPr>
            <a:r>
              <a:rPr lang="en-US" sz="1400" dirty="0">
                <a:solidFill>
                  <a:srgbClr val="7D90A4"/>
                </a:solidFill>
                <a:latin typeface="Calibri" pitchFamily="34" charset="0"/>
                <a:ea typeface="Calibri" pitchFamily="34" charset="-122"/>
                <a:cs typeface="Calibri" pitchFamily="34" charset="-120"/>
              </a:rPr>
              <a:t>Sources: ICD 705 · ICS 705-1/-2 · IC Tech Spec 3.A · DoDM 5205.07 · UFC 4-010-05</a:t>
            </a:r>
            <a:endParaRPr lang="en-US" sz="1400" dirty="0"/>
          </a:p>
        </p:txBody>
      </p:sp>
      <p:sp>
        <p:nvSpPr>
          <p:cNvPr id="5" name="Text 3"/>
          <p:cNvSpPr txBox="1"/>
          <p:nvPr/>
        </p:nvSpPr>
        <p:spPr>
          <a:xfrm>
            <a:off x="10360152" y="6382512"/>
            <a:ext cx="1280160" cy="274320"/>
          </a:xfrm>
          <a:prstGeom prst="rect">
            <a:avLst/>
          </a:prstGeom>
          <a:noFill/>
          <a:ln/>
        </p:spPr>
        <p:txBody>
          <a:bodyPr wrap="square" lIns="0" tIns="0" rIns="0" bIns="0" rtlCol="0" anchor="ctr"/>
          <a:lstStyle/>
          <a:p>
            <a:pPr algn="r" indent="0" marL="0">
              <a:buNone/>
            </a:pPr>
            <a:r>
              <a:rPr lang="en-US" sz="1400" dirty="0">
                <a:solidFill>
                  <a:srgbClr val="7D90A4"/>
                </a:solidFill>
                <a:latin typeface="Courier New" pitchFamily="34" charset="0"/>
                <a:ea typeface="Courier New" pitchFamily="34" charset="-122"/>
                <a:cs typeface="Courier New" pitchFamily="34" charset="-120"/>
              </a:rPr>
              <a:t>05 / 24</a:t>
            </a:r>
            <a:endParaRPr lang="en-US" sz="1400" dirty="0"/>
          </a:p>
        </p:txBody>
      </p:sp>
      <p:sp>
        <p:nvSpPr>
          <p:cNvPr id="6" name="Shape 4"/>
          <p:cNvSpPr/>
          <p:nvPr/>
        </p:nvSpPr>
        <p:spPr>
          <a:xfrm>
            <a:off x="548640" y="1572768"/>
            <a:ext cx="3557016" cy="4206240"/>
          </a:xfrm>
          <a:prstGeom prst="roundRect">
            <a:avLst>
              <a:gd name="adj" fmla="val 2057"/>
            </a:avLst>
          </a:prstGeom>
          <a:solidFill>
            <a:srgbClr val="0B121B"/>
          </a:solidFill>
          <a:ln w="9525">
            <a:solidFill>
              <a:srgbClr val="1E2E40"/>
            </a:solidFill>
            <a:prstDash val="solid"/>
          </a:ln>
        </p:spPr>
      </p:sp>
      <p:sp>
        <p:nvSpPr>
          <p:cNvPr id="7" name="Shape 5"/>
          <p:cNvSpPr/>
          <p:nvPr/>
        </p:nvSpPr>
        <p:spPr>
          <a:xfrm>
            <a:off x="777240" y="1755648"/>
            <a:ext cx="457200" cy="457200"/>
          </a:xfrm>
          <a:prstGeom prst="ellipse">
            <a:avLst/>
          </a:prstGeom>
          <a:solidFill>
            <a:srgbClr val="101A26"/>
          </a:solidFill>
          <a:ln w="12700">
            <a:solidFill>
              <a:srgbClr val="3DDC97"/>
            </a:solidFill>
            <a:prstDash val="solid"/>
          </a:ln>
        </p:spPr>
      </p:sp>
      <p:pic>
        <p:nvPicPr>
          <p:cNvPr id="8" name="Image 0" descr="preencoded.png">    </p:cNvPr>
          <p:cNvPicPr>
            <a:picLocks noChangeAspect="1"/>
          </p:cNvPicPr>
          <p:nvPr/>
        </p:nvPicPr>
        <p:blipFill>
          <a:blip r:embed="rId1"/>
          <a:stretch>
            <a:fillRect/>
          </a:stretch>
        </p:blipFill>
        <p:spPr>
          <a:xfrm>
            <a:off x="886968" y="1865376"/>
            <a:ext cx="237744" cy="237744"/>
          </a:xfrm>
          <a:prstGeom prst="rect">
            <a:avLst/>
          </a:prstGeom>
        </p:spPr>
      </p:pic>
      <p:sp>
        <p:nvSpPr>
          <p:cNvPr id="9" name="Text 6"/>
          <p:cNvSpPr txBox="1"/>
          <p:nvPr/>
        </p:nvSpPr>
        <p:spPr>
          <a:xfrm>
            <a:off x="1371600" y="1719072"/>
            <a:ext cx="2560320" cy="274320"/>
          </a:xfrm>
          <a:prstGeom prst="rect">
            <a:avLst/>
          </a:prstGeom>
          <a:noFill/>
          <a:ln/>
        </p:spPr>
        <p:txBody>
          <a:bodyPr wrap="square" lIns="0" tIns="0" rIns="0" bIns="0" rtlCol="0" anchor="ctr"/>
          <a:lstStyle/>
          <a:p>
            <a:pPr indent="0" marL="0">
              <a:buNone/>
            </a:pPr>
            <a:r>
              <a:rPr lang="en-US" sz="1400" b="1" spc="100" kern="0" dirty="0">
                <a:solidFill>
                  <a:srgbClr val="3DDC97"/>
                </a:solidFill>
                <a:latin typeface="Courier New" pitchFamily="34" charset="0"/>
                <a:ea typeface="Courier New" pitchFamily="34" charset="-122"/>
                <a:cs typeface="Courier New" pitchFamily="34" charset="-120"/>
              </a:rPr>
              <a:t>DECIDERS</a:t>
            </a:r>
            <a:endParaRPr lang="en-US" sz="1400" dirty="0"/>
          </a:p>
        </p:txBody>
      </p:sp>
      <p:sp>
        <p:nvSpPr>
          <p:cNvPr id="10" name="Text 7"/>
          <p:cNvSpPr txBox="1"/>
          <p:nvPr/>
        </p:nvSpPr>
        <p:spPr>
          <a:xfrm>
            <a:off x="1371600" y="1975104"/>
            <a:ext cx="2560320" cy="310896"/>
          </a:xfrm>
          <a:prstGeom prst="rect">
            <a:avLst/>
          </a:prstGeom>
          <a:noFill/>
          <a:ln/>
        </p:spPr>
        <p:txBody>
          <a:bodyPr wrap="square" lIns="0" tIns="0" rIns="0" bIns="0" rtlCol="0" anchor="t"/>
          <a:lstStyle/>
          <a:p>
            <a:pPr indent="0" marL="0">
              <a:buNone/>
            </a:pPr>
            <a:r>
              <a:rPr lang="en-US" sz="1900" b="1" dirty="0">
                <a:solidFill>
                  <a:srgbClr val="E6EEF5"/>
                </a:solidFill>
                <a:latin typeface="Arial" pitchFamily="34" charset="0"/>
                <a:ea typeface="Arial" pitchFamily="34" charset="-122"/>
                <a:cs typeface="Arial" pitchFamily="34" charset="-120"/>
              </a:rPr>
              <a:t>Approve</a:t>
            </a:r>
            <a:endParaRPr lang="en-US" sz="1900" dirty="0"/>
          </a:p>
        </p:txBody>
      </p:sp>
      <p:sp>
        <p:nvSpPr>
          <p:cNvPr id="11" name="Text 8"/>
          <p:cNvSpPr txBox="1"/>
          <p:nvPr/>
        </p:nvSpPr>
        <p:spPr>
          <a:xfrm>
            <a:off x="777240" y="2432304"/>
            <a:ext cx="3145536" cy="3246120"/>
          </a:xfrm>
          <a:prstGeom prst="rect">
            <a:avLst/>
          </a:prstGeom>
          <a:noFill/>
          <a:ln/>
        </p:spPr>
        <p:txBody>
          <a:bodyPr wrap="square" lIns="0" tIns="0" rIns="0" bIns="0" rtlCol="0" anchor="t"/>
          <a:lstStyle/>
          <a:p>
            <a:pPr indent="0" marL="0">
              <a:buNone/>
            </a:pPr>
            <a:r>
              <a:rPr lang="en-US" sz="1500" b="1" dirty="0">
                <a:solidFill>
                  <a:srgbClr val="3DDC97"/>
                </a:solidFill>
                <a:latin typeface="Calibri" pitchFamily="34" charset="0"/>
                <a:ea typeface="Calibri" pitchFamily="34" charset="-122"/>
                <a:cs typeface="Calibri" pitchFamily="34" charset="-120"/>
              </a:rPr>
              <a:t>Accrediting Official (AO)</a:t>
            </a:r>
            <a:endParaRPr lang="en-US" sz="1400" dirty="0"/>
          </a:p>
          <a:p>
            <a:pPr indent="0" marL="0">
              <a:spcAft>
                <a:spcPts val="600"/>
              </a:spcAft>
              <a:buNone/>
            </a:pPr>
            <a:r>
              <a:rPr lang="en-US" sz="1400" dirty="0">
                <a:solidFill>
                  <a:srgbClr val="A9BACB"/>
                </a:solidFill>
                <a:latin typeface="Calibri" pitchFamily="34" charset="0"/>
                <a:ea typeface="Calibri" pitchFamily="34" charset="-122"/>
                <a:cs typeface="Calibri" pitchFamily="34" charset="-120"/>
              </a:rPr>
              <a:t>Approves design, CSP and final design; accredits the SCIF</a:t>
            </a:r>
            <a:endParaRPr lang="en-US" sz="1400" dirty="0"/>
          </a:p>
          <a:p>
            <a:pPr indent="0" marL="0">
              <a:buNone/>
            </a:pPr>
            <a:r>
              <a:rPr lang="en-US" sz="1500" b="1" dirty="0">
                <a:solidFill>
                  <a:srgbClr val="3DDC97"/>
                </a:solidFill>
                <a:latin typeface="Calibri" pitchFamily="34" charset="0"/>
                <a:ea typeface="Calibri" pitchFamily="34" charset="-122"/>
                <a:cs typeface="Calibri" pitchFamily="34" charset="-120"/>
              </a:rPr>
              <a:t>SAPF Accrediting Official</a:t>
            </a:r>
            <a:endParaRPr lang="en-US" sz="1400" dirty="0"/>
          </a:p>
          <a:p>
            <a:pPr indent="0" marL="0">
              <a:spcAft>
                <a:spcPts val="600"/>
              </a:spcAft>
              <a:buNone/>
            </a:pPr>
            <a:r>
              <a:rPr lang="en-US" sz="1400" dirty="0">
                <a:solidFill>
                  <a:srgbClr val="A9BACB"/>
                </a:solidFill>
                <a:latin typeface="Calibri" pitchFamily="34" charset="0"/>
                <a:ea typeface="Calibri" pitchFamily="34" charset="-122"/>
                <a:cs typeface="Calibri" pitchFamily="34" charset="-120"/>
              </a:rPr>
              <a:t>Approves SAPF plans and accreditation</a:t>
            </a:r>
            <a:endParaRPr lang="en-US" sz="1400" dirty="0"/>
          </a:p>
          <a:p>
            <a:pPr indent="0" marL="0">
              <a:buNone/>
            </a:pPr>
            <a:r>
              <a:rPr lang="en-US" sz="1500" b="1" dirty="0">
                <a:solidFill>
                  <a:srgbClr val="3DDC97"/>
                </a:solidFill>
                <a:latin typeface="Calibri" pitchFamily="34" charset="0"/>
                <a:ea typeface="Calibri" pitchFamily="34" charset="-122"/>
                <a:cs typeface="Calibri" pitchFamily="34" charset="-120"/>
              </a:rPr>
              <a:t>Cognizant Security Authority</a:t>
            </a:r>
            <a:endParaRPr lang="en-US" sz="1400" dirty="0"/>
          </a:p>
          <a:p>
            <a:pPr indent="0" marL="0">
              <a:spcAft>
                <a:spcPts val="600"/>
              </a:spcAft>
              <a:buNone/>
            </a:pPr>
            <a:r>
              <a:rPr lang="en-US" sz="1400" dirty="0">
                <a:solidFill>
                  <a:srgbClr val="A9BACB"/>
                </a:solidFill>
                <a:latin typeface="Calibri" pitchFamily="34" charset="0"/>
                <a:ea typeface="Calibri" pitchFamily="34" charset="-122"/>
                <a:cs typeface="Calibri" pitchFamily="34" charset="-120"/>
              </a:rPr>
              <a:t>Oversight and co-use concurrence</a:t>
            </a:r>
            <a:endParaRPr lang="en-US" sz="1400" dirty="0"/>
          </a:p>
          <a:p>
            <a:pPr indent="0" marL="0">
              <a:buNone/>
            </a:pPr>
            <a:r>
              <a:rPr lang="en-US" sz="1500" b="1" dirty="0">
                <a:solidFill>
                  <a:srgbClr val="3DDC97"/>
                </a:solidFill>
                <a:latin typeface="Calibri" pitchFamily="34" charset="0"/>
                <a:ea typeface="Calibri" pitchFamily="34" charset="-122"/>
                <a:cs typeface="Calibri" pitchFamily="34" charset="-120"/>
              </a:rPr>
              <a:t>CTTA</a:t>
            </a:r>
            <a:endParaRPr lang="en-US" sz="1400" dirty="0"/>
          </a:p>
          <a:p>
            <a:pPr indent="0" marL="0">
              <a:spcAft>
                <a:spcPts val="600"/>
              </a:spcAft>
              <a:buNone/>
            </a:pPr>
            <a:r>
              <a:rPr lang="en-US" sz="1400" dirty="0">
                <a:solidFill>
                  <a:srgbClr val="A9BACB"/>
                </a:solidFill>
                <a:latin typeface="Calibri" pitchFamily="34" charset="0"/>
                <a:ea typeface="Calibri" pitchFamily="34" charset="-122"/>
                <a:cs typeface="Calibri" pitchFamily="34" charset="-120"/>
              </a:rPr>
              <a:t>Recommends countermeasures; AO approves</a:t>
            </a:r>
            <a:endParaRPr lang="en-US" sz="1400" dirty="0"/>
          </a:p>
          <a:p>
            <a:pPr indent="0" marL="0">
              <a:buNone/>
            </a:pPr>
            <a:r>
              <a:rPr lang="en-US" sz="1500" b="1" dirty="0">
                <a:solidFill>
                  <a:srgbClr val="3DDC97"/>
                </a:solidFill>
                <a:latin typeface="Calibri" pitchFamily="34" charset="0"/>
                <a:ea typeface="Calibri" pitchFamily="34" charset="-122"/>
                <a:cs typeface="Calibri" pitchFamily="34" charset="-120"/>
              </a:rPr>
              <a:t>Authority Having Jurisdiction</a:t>
            </a:r>
            <a:endParaRPr lang="en-US" sz="1400" dirty="0"/>
          </a:p>
          <a:p>
            <a:pPr indent="0" marL="0">
              <a:spcAft>
                <a:spcPts val="600"/>
              </a:spcAft>
              <a:buNone/>
            </a:pPr>
            <a:r>
              <a:rPr lang="en-US" sz="1400" dirty="0">
                <a:solidFill>
                  <a:srgbClr val="A9BACB"/>
                </a:solidFill>
                <a:latin typeface="Calibri" pitchFamily="34" charset="0"/>
                <a:ea typeface="Calibri" pitchFamily="34" charset="-122"/>
                <a:cs typeface="Calibri" pitchFamily="34" charset="-120"/>
              </a:rPr>
              <a:t>Building code, fire and accessibility</a:t>
            </a:r>
            <a:endParaRPr lang="en-US" sz="1400" dirty="0"/>
          </a:p>
        </p:txBody>
      </p:sp>
      <p:sp>
        <p:nvSpPr>
          <p:cNvPr id="12" name="Shape 9"/>
          <p:cNvSpPr/>
          <p:nvPr/>
        </p:nvSpPr>
        <p:spPr>
          <a:xfrm>
            <a:off x="4315968" y="1572768"/>
            <a:ext cx="3557016" cy="4206240"/>
          </a:xfrm>
          <a:prstGeom prst="roundRect">
            <a:avLst>
              <a:gd name="adj" fmla="val 2057"/>
            </a:avLst>
          </a:prstGeom>
          <a:solidFill>
            <a:srgbClr val="0B121B"/>
          </a:solidFill>
          <a:ln w="9525">
            <a:solidFill>
              <a:srgbClr val="1E2E40"/>
            </a:solidFill>
            <a:prstDash val="solid"/>
          </a:ln>
        </p:spPr>
      </p:sp>
      <p:sp>
        <p:nvSpPr>
          <p:cNvPr id="13" name="Shape 10"/>
          <p:cNvSpPr/>
          <p:nvPr/>
        </p:nvSpPr>
        <p:spPr>
          <a:xfrm>
            <a:off x="4544568" y="1755648"/>
            <a:ext cx="457200" cy="457200"/>
          </a:xfrm>
          <a:prstGeom prst="ellipse">
            <a:avLst/>
          </a:prstGeom>
          <a:solidFill>
            <a:srgbClr val="101A26"/>
          </a:solidFill>
          <a:ln w="12700">
            <a:solidFill>
              <a:srgbClr val="3FD0FF"/>
            </a:solidFill>
            <a:prstDash val="solid"/>
          </a:ln>
        </p:spPr>
      </p:sp>
      <p:pic>
        <p:nvPicPr>
          <p:cNvPr id="14" name="Image 1" descr="preencoded.png">    </p:cNvPr>
          <p:cNvPicPr>
            <a:picLocks noChangeAspect="1"/>
          </p:cNvPicPr>
          <p:nvPr/>
        </p:nvPicPr>
        <p:blipFill>
          <a:blip r:embed="rId2"/>
          <a:stretch>
            <a:fillRect/>
          </a:stretch>
        </p:blipFill>
        <p:spPr>
          <a:xfrm>
            <a:off x="4654296" y="1865376"/>
            <a:ext cx="237744" cy="237744"/>
          </a:xfrm>
          <a:prstGeom prst="rect">
            <a:avLst/>
          </a:prstGeom>
        </p:spPr>
      </p:pic>
      <p:sp>
        <p:nvSpPr>
          <p:cNvPr id="15" name="Text 11"/>
          <p:cNvSpPr txBox="1"/>
          <p:nvPr/>
        </p:nvSpPr>
        <p:spPr>
          <a:xfrm>
            <a:off x="5138928" y="1719072"/>
            <a:ext cx="2560320" cy="274320"/>
          </a:xfrm>
          <a:prstGeom prst="rect">
            <a:avLst/>
          </a:prstGeom>
          <a:noFill/>
          <a:ln/>
        </p:spPr>
        <p:txBody>
          <a:bodyPr wrap="square" lIns="0" tIns="0" rIns="0" bIns="0" rtlCol="0" anchor="ctr"/>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SECURITY STAFF</a:t>
            </a:r>
            <a:endParaRPr lang="en-US" sz="1400" dirty="0"/>
          </a:p>
        </p:txBody>
      </p:sp>
      <p:sp>
        <p:nvSpPr>
          <p:cNvPr id="16" name="Text 12"/>
          <p:cNvSpPr txBox="1"/>
          <p:nvPr/>
        </p:nvSpPr>
        <p:spPr>
          <a:xfrm>
            <a:off x="5138928" y="1975104"/>
            <a:ext cx="2560320" cy="310896"/>
          </a:xfrm>
          <a:prstGeom prst="rect">
            <a:avLst/>
          </a:prstGeom>
          <a:noFill/>
          <a:ln/>
        </p:spPr>
        <p:txBody>
          <a:bodyPr wrap="square" lIns="0" tIns="0" rIns="0" bIns="0" rtlCol="0" anchor="t"/>
          <a:lstStyle/>
          <a:p>
            <a:pPr indent="0" marL="0">
              <a:buNone/>
            </a:pPr>
            <a:r>
              <a:rPr lang="en-US" sz="1900" b="1" dirty="0">
                <a:solidFill>
                  <a:srgbClr val="E6EEF5"/>
                </a:solidFill>
                <a:latin typeface="Arial" pitchFamily="34" charset="0"/>
                <a:ea typeface="Arial" pitchFamily="34" charset="-122"/>
                <a:cs typeface="Arial" pitchFamily="34" charset="-120"/>
              </a:rPr>
              <a:t>Plan and run</a:t>
            </a:r>
            <a:endParaRPr lang="en-US" sz="1900" dirty="0"/>
          </a:p>
        </p:txBody>
      </p:sp>
      <p:sp>
        <p:nvSpPr>
          <p:cNvPr id="17" name="Text 13"/>
          <p:cNvSpPr txBox="1"/>
          <p:nvPr/>
        </p:nvSpPr>
        <p:spPr>
          <a:xfrm>
            <a:off x="4544568" y="2432304"/>
            <a:ext cx="3145536" cy="3246120"/>
          </a:xfrm>
          <a:prstGeom prst="rect">
            <a:avLst/>
          </a:prstGeom>
          <a:noFill/>
          <a:ln/>
        </p:spPr>
        <p:txBody>
          <a:bodyPr wrap="square" lIns="0" tIns="0" rIns="0" bIns="0" rtlCol="0" anchor="t"/>
          <a:lstStyle/>
          <a:p>
            <a:pPr indent="0" marL="0">
              <a:buNone/>
            </a:pPr>
            <a:r>
              <a:rPr lang="en-US" sz="1500" b="1" dirty="0">
                <a:solidFill>
                  <a:srgbClr val="3FD0FF"/>
                </a:solidFill>
                <a:latin typeface="Calibri" pitchFamily="34" charset="0"/>
                <a:ea typeface="Calibri" pitchFamily="34" charset="-122"/>
                <a:cs typeface="Calibri" pitchFamily="34" charset="-120"/>
              </a:rPr>
              <a:t>Site Security Manager (SSM)</a:t>
            </a:r>
            <a:endParaRPr lang="en-US" sz="1400" dirty="0"/>
          </a:p>
          <a:p>
            <a:pPr indent="0" marL="0">
              <a:spcAft>
                <a:spcPts val="600"/>
              </a:spcAft>
              <a:buNone/>
            </a:pPr>
            <a:r>
              <a:rPr lang="en-US" sz="1400" dirty="0">
                <a:solidFill>
                  <a:srgbClr val="A9BACB"/>
                </a:solidFill>
                <a:latin typeface="Calibri" pitchFamily="34" charset="0"/>
                <a:ea typeface="Calibri" pitchFamily="34" charset="-122"/>
                <a:cs typeface="Calibri" pitchFamily="34" charset="-120"/>
              </a:rPr>
              <a:t>Owns security through construction; writes the Construction Security Plan (CSP)</a:t>
            </a:r>
            <a:endParaRPr lang="en-US" sz="1400" dirty="0"/>
          </a:p>
          <a:p>
            <a:pPr indent="0" marL="0">
              <a:buNone/>
            </a:pPr>
            <a:r>
              <a:rPr lang="en-US" sz="1500" b="1" dirty="0">
                <a:solidFill>
                  <a:srgbClr val="3FD0FF"/>
                </a:solidFill>
                <a:latin typeface="Calibri" pitchFamily="34" charset="0"/>
                <a:ea typeface="Calibri" pitchFamily="34" charset="-122"/>
                <a:cs typeface="Calibri" pitchFamily="34" charset="-120"/>
              </a:rPr>
              <a:t>SSO / SSR / CSSO</a:t>
            </a:r>
            <a:endParaRPr lang="en-US" sz="1400" dirty="0"/>
          </a:p>
          <a:p>
            <a:pPr indent="0" marL="0">
              <a:spcAft>
                <a:spcPts val="600"/>
              </a:spcAft>
              <a:buNone/>
            </a:pPr>
            <a:r>
              <a:rPr lang="en-US" sz="1400" dirty="0">
                <a:solidFill>
                  <a:srgbClr val="A9BACB"/>
                </a:solidFill>
                <a:latin typeface="Calibri" pitchFamily="34" charset="0"/>
                <a:ea typeface="Calibri" pitchFamily="34" charset="-122"/>
                <a:cs typeface="Calibri" pitchFamily="34" charset="-120"/>
              </a:rPr>
              <a:t>Run the accredited space every day: SOPs, logs, change reports</a:t>
            </a:r>
            <a:endParaRPr lang="en-US" sz="1400" dirty="0"/>
          </a:p>
          <a:p>
            <a:pPr indent="0" marL="0">
              <a:buNone/>
            </a:pPr>
            <a:r>
              <a:rPr lang="en-US" sz="1500" b="1" dirty="0">
                <a:solidFill>
                  <a:srgbClr val="3FD0FF"/>
                </a:solidFill>
                <a:latin typeface="Calibri" pitchFamily="34" charset="0"/>
                <a:ea typeface="Calibri" pitchFamily="34" charset="-122"/>
                <a:cs typeface="Calibri" pitchFamily="34" charset="-120"/>
              </a:rPr>
              <a:t>CSTs and escorts</a:t>
            </a:r>
            <a:endParaRPr lang="en-US" sz="1400" dirty="0"/>
          </a:p>
          <a:p>
            <a:pPr indent="0" marL="0">
              <a:spcAft>
                <a:spcPts val="600"/>
              </a:spcAft>
              <a:buNone/>
            </a:pPr>
            <a:r>
              <a:rPr lang="en-US" sz="1400" dirty="0">
                <a:solidFill>
                  <a:srgbClr val="A9BACB"/>
                </a:solidFill>
                <a:latin typeface="Calibri" pitchFamily="34" charset="0"/>
                <a:ea typeface="Calibri" pitchFamily="34" charset="-122"/>
                <a:cs typeface="Calibri" pitchFamily="34" charset="-120"/>
              </a:rPr>
              <a:t>Construction surveillance and site access control</a:t>
            </a:r>
            <a:endParaRPr lang="en-US" sz="1400" dirty="0"/>
          </a:p>
          <a:p>
            <a:pPr indent="0" marL="0">
              <a:buNone/>
            </a:pPr>
            <a:r>
              <a:rPr lang="en-US" sz="1500" b="1" dirty="0">
                <a:solidFill>
                  <a:srgbClr val="3FD0FF"/>
                </a:solidFill>
                <a:latin typeface="Calibri" pitchFamily="34" charset="0"/>
                <a:ea typeface="Calibri" pitchFamily="34" charset="-122"/>
                <a:cs typeface="Calibri" pitchFamily="34" charset="-120"/>
              </a:rPr>
              <a:t>TSCM team</a:t>
            </a:r>
            <a:endParaRPr lang="en-US" sz="1400" dirty="0"/>
          </a:p>
          <a:p>
            <a:pPr indent="0" marL="0">
              <a:spcAft>
                <a:spcPts val="600"/>
              </a:spcAft>
              <a:buNone/>
            </a:pPr>
            <a:r>
              <a:rPr lang="en-US" sz="1400" dirty="0">
                <a:solidFill>
                  <a:srgbClr val="A9BACB"/>
                </a:solidFill>
                <a:latin typeface="Calibri" pitchFamily="34" charset="0"/>
                <a:ea typeface="Calibri" pitchFamily="34" charset="-122"/>
                <a:cs typeface="Calibri" pitchFamily="34" charset="-120"/>
              </a:rPr>
              <a:t>Technical surveillance countermeasures, as required</a:t>
            </a:r>
            <a:endParaRPr lang="en-US" sz="1400" dirty="0"/>
          </a:p>
        </p:txBody>
      </p:sp>
      <p:sp>
        <p:nvSpPr>
          <p:cNvPr id="18" name="Shape 14"/>
          <p:cNvSpPr/>
          <p:nvPr/>
        </p:nvSpPr>
        <p:spPr>
          <a:xfrm>
            <a:off x="8083296" y="1572768"/>
            <a:ext cx="3557016" cy="4206240"/>
          </a:xfrm>
          <a:prstGeom prst="roundRect">
            <a:avLst>
              <a:gd name="adj" fmla="val 2057"/>
            </a:avLst>
          </a:prstGeom>
          <a:solidFill>
            <a:srgbClr val="0B121B"/>
          </a:solidFill>
          <a:ln w="9525">
            <a:solidFill>
              <a:srgbClr val="1E2E40"/>
            </a:solidFill>
            <a:prstDash val="solid"/>
          </a:ln>
        </p:spPr>
      </p:sp>
      <p:sp>
        <p:nvSpPr>
          <p:cNvPr id="19" name="Shape 15"/>
          <p:cNvSpPr/>
          <p:nvPr/>
        </p:nvSpPr>
        <p:spPr>
          <a:xfrm>
            <a:off x="8311896" y="1755648"/>
            <a:ext cx="457200" cy="457200"/>
          </a:xfrm>
          <a:prstGeom prst="ellipse">
            <a:avLst/>
          </a:prstGeom>
          <a:solidFill>
            <a:srgbClr val="101A26"/>
          </a:solidFill>
          <a:ln w="12700">
            <a:solidFill>
              <a:srgbClr val="9C8CFF"/>
            </a:solidFill>
            <a:prstDash val="solid"/>
          </a:ln>
        </p:spPr>
      </p:sp>
      <p:pic>
        <p:nvPicPr>
          <p:cNvPr id="20" name="Image 2" descr="preencoded.png">    </p:cNvPr>
          <p:cNvPicPr>
            <a:picLocks noChangeAspect="1"/>
          </p:cNvPicPr>
          <p:nvPr/>
        </p:nvPicPr>
        <p:blipFill>
          <a:blip r:embed="rId3"/>
          <a:stretch>
            <a:fillRect/>
          </a:stretch>
        </p:blipFill>
        <p:spPr>
          <a:xfrm>
            <a:off x="8421624" y="1865376"/>
            <a:ext cx="237744" cy="237744"/>
          </a:xfrm>
          <a:prstGeom prst="rect">
            <a:avLst/>
          </a:prstGeom>
        </p:spPr>
      </p:pic>
      <p:sp>
        <p:nvSpPr>
          <p:cNvPr id="21" name="Text 16"/>
          <p:cNvSpPr txBox="1"/>
          <p:nvPr/>
        </p:nvSpPr>
        <p:spPr>
          <a:xfrm>
            <a:off x="8906256" y="1719072"/>
            <a:ext cx="2560320" cy="274320"/>
          </a:xfrm>
          <a:prstGeom prst="rect">
            <a:avLst/>
          </a:prstGeom>
          <a:noFill/>
          <a:ln/>
        </p:spPr>
        <p:txBody>
          <a:bodyPr wrap="square" lIns="0" tIns="0" rIns="0" bIns="0" rtlCol="0" anchor="ctr"/>
          <a:lstStyle/>
          <a:p>
            <a:pPr indent="0" marL="0">
              <a:buNone/>
            </a:pPr>
            <a:r>
              <a:rPr lang="en-US" sz="1400" b="1" spc="100" kern="0" dirty="0">
                <a:solidFill>
                  <a:srgbClr val="9C8CFF"/>
                </a:solidFill>
                <a:latin typeface="Courier New" pitchFamily="34" charset="0"/>
                <a:ea typeface="Courier New" pitchFamily="34" charset="-122"/>
                <a:cs typeface="Courier New" pitchFamily="34" charset="-120"/>
              </a:rPr>
              <a:t>BUILDERS</a:t>
            </a:r>
            <a:endParaRPr lang="en-US" sz="1400" dirty="0"/>
          </a:p>
        </p:txBody>
      </p:sp>
      <p:sp>
        <p:nvSpPr>
          <p:cNvPr id="22" name="Text 17"/>
          <p:cNvSpPr txBox="1"/>
          <p:nvPr/>
        </p:nvSpPr>
        <p:spPr>
          <a:xfrm>
            <a:off x="8906256" y="1975104"/>
            <a:ext cx="2560320" cy="310896"/>
          </a:xfrm>
          <a:prstGeom prst="rect">
            <a:avLst/>
          </a:prstGeom>
          <a:noFill/>
          <a:ln/>
        </p:spPr>
        <p:txBody>
          <a:bodyPr wrap="square" lIns="0" tIns="0" rIns="0" bIns="0" rtlCol="0" anchor="t"/>
          <a:lstStyle/>
          <a:p>
            <a:pPr indent="0" marL="0">
              <a:buNone/>
            </a:pPr>
            <a:r>
              <a:rPr lang="en-US" sz="1900" b="1" dirty="0">
                <a:solidFill>
                  <a:srgbClr val="E6EEF5"/>
                </a:solidFill>
                <a:latin typeface="Arial" pitchFamily="34" charset="0"/>
                <a:ea typeface="Arial" pitchFamily="34" charset="-122"/>
                <a:cs typeface="Arial" pitchFamily="34" charset="-120"/>
              </a:rPr>
              <a:t>Produce evidence</a:t>
            </a:r>
            <a:endParaRPr lang="en-US" sz="1900" dirty="0"/>
          </a:p>
        </p:txBody>
      </p:sp>
      <p:sp>
        <p:nvSpPr>
          <p:cNvPr id="23" name="Text 18"/>
          <p:cNvSpPr txBox="1"/>
          <p:nvPr/>
        </p:nvSpPr>
        <p:spPr>
          <a:xfrm>
            <a:off x="8311896" y="2432304"/>
            <a:ext cx="3145536" cy="3246120"/>
          </a:xfrm>
          <a:prstGeom prst="rect">
            <a:avLst/>
          </a:prstGeom>
          <a:noFill/>
          <a:ln/>
        </p:spPr>
        <p:txBody>
          <a:bodyPr wrap="square" lIns="0" tIns="0" rIns="0" bIns="0" rtlCol="0" anchor="t"/>
          <a:lstStyle/>
          <a:p>
            <a:pPr indent="0" marL="0">
              <a:buNone/>
            </a:pPr>
            <a:r>
              <a:rPr lang="en-US" sz="1500" b="1" dirty="0">
                <a:solidFill>
                  <a:srgbClr val="9C8CFF"/>
                </a:solidFill>
                <a:latin typeface="Calibri" pitchFamily="34" charset="0"/>
                <a:ea typeface="Calibri" pitchFamily="34" charset="-122"/>
                <a:cs typeface="Calibri" pitchFamily="34" charset="-120"/>
              </a:rPr>
              <a:t>Architect-engineer</a:t>
            </a:r>
            <a:endParaRPr lang="en-US" sz="1400" dirty="0"/>
          </a:p>
          <a:p>
            <a:pPr indent="0" marL="0">
              <a:spcAft>
                <a:spcPts val="600"/>
              </a:spcAft>
              <a:buNone/>
            </a:pPr>
            <a:r>
              <a:rPr lang="en-US" sz="1400" dirty="0">
                <a:solidFill>
                  <a:srgbClr val="A9BACB"/>
                </a:solidFill>
                <a:latin typeface="Calibri" pitchFamily="34" charset="0"/>
                <a:ea typeface="Calibri" pitchFamily="34" charset="-122"/>
                <a:cs typeface="Calibri" pitchFamily="34" charset="-120"/>
              </a:rPr>
              <a:t>Drawings and project data for the SSM</a:t>
            </a:r>
            <a:endParaRPr lang="en-US" sz="1400" dirty="0"/>
          </a:p>
          <a:p>
            <a:pPr indent="0" marL="0">
              <a:buNone/>
            </a:pPr>
            <a:r>
              <a:rPr lang="en-US" sz="1500" b="1" dirty="0">
                <a:solidFill>
                  <a:srgbClr val="9C8CFF"/>
                </a:solidFill>
                <a:latin typeface="Calibri" pitchFamily="34" charset="0"/>
                <a:ea typeface="Calibri" pitchFamily="34" charset="-122"/>
                <a:cs typeface="Calibri" pitchFamily="34" charset="-120"/>
              </a:rPr>
              <a:t>General contractor</a:t>
            </a:r>
            <a:endParaRPr lang="en-US" sz="1400" dirty="0"/>
          </a:p>
          <a:p>
            <a:pPr indent="0" marL="0">
              <a:spcAft>
                <a:spcPts val="600"/>
              </a:spcAft>
              <a:buNone/>
            </a:pPr>
            <a:r>
              <a:rPr lang="en-US" sz="1400" dirty="0">
                <a:solidFill>
                  <a:srgbClr val="A9BACB"/>
                </a:solidFill>
                <a:latin typeface="Calibri" pitchFamily="34" charset="0"/>
                <a:ea typeface="Calibri" pitchFamily="34" charset="-122"/>
                <a:cs typeface="Calibri" pitchFamily="34" charset="-120"/>
              </a:rPr>
              <a:t>Builds to approved drawings and CSP; keeps the photo record</a:t>
            </a:r>
            <a:endParaRPr lang="en-US" sz="1400" dirty="0"/>
          </a:p>
          <a:p>
            <a:pPr indent="0" marL="0">
              <a:buNone/>
            </a:pPr>
            <a:r>
              <a:rPr lang="en-US" sz="1500" b="1" dirty="0">
                <a:solidFill>
                  <a:srgbClr val="9C8CFF"/>
                </a:solidFill>
                <a:latin typeface="Calibri" pitchFamily="34" charset="0"/>
                <a:ea typeface="Calibri" pitchFamily="34" charset="-122"/>
                <a:cs typeface="Calibri" pitchFamily="34" charset="-120"/>
              </a:rPr>
              <a:t>IDS / low-voltage integrator</a:t>
            </a:r>
            <a:endParaRPr lang="en-US" sz="1400" dirty="0"/>
          </a:p>
          <a:p>
            <a:pPr indent="0" marL="0">
              <a:spcAft>
                <a:spcPts val="600"/>
              </a:spcAft>
              <a:buNone/>
            </a:pPr>
            <a:r>
              <a:rPr lang="en-US" sz="1400" dirty="0">
                <a:solidFill>
                  <a:srgbClr val="A9BACB"/>
                </a:solidFill>
                <a:latin typeface="Calibri" pitchFamily="34" charset="0"/>
                <a:ea typeface="Calibri" pitchFamily="34" charset="-122"/>
                <a:cs typeface="Calibri" pitchFamily="34" charset="-120"/>
              </a:rPr>
              <a:t>UL 2050 certificate, spec sheets and acceptance test results</a:t>
            </a:r>
            <a:endParaRPr lang="en-US" sz="1400" dirty="0"/>
          </a:p>
        </p:txBody>
      </p:sp>
      <p:sp>
        <p:nvSpPr>
          <p:cNvPr id="24" name="Shape 19"/>
          <p:cNvSpPr/>
          <p:nvPr/>
        </p:nvSpPr>
        <p:spPr>
          <a:xfrm>
            <a:off x="548640" y="5870448"/>
            <a:ext cx="11091672" cy="420624"/>
          </a:xfrm>
          <a:prstGeom prst="roundRect">
            <a:avLst>
              <a:gd name="adj" fmla="val 17391"/>
            </a:avLst>
          </a:prstGeom>
          <a:solidFill>
            <a:srgbClr val="101A26"/>
          </a:solidFill>
          <a:ln w="9525">
            <a:solidFill>
              <a:srgbClr val="2A3F55"/>
            </a:solidFill>
            <a:prstDash val="solid"/>
          </a:ln>
        </p:spPr>
      </p:sp>
      <p:sp>
        <p:nvSpPr>
          <p:cNvPr id="25" name="Text 20"/>
          <p:cNvSpPr txBox="1"/>
          <p:nvPr/>
        </p:nvSpPr>
        <p:spPr>
          <a:xfrm>
            <a:off x="777240" y="5870448"/>
            <a:ext cx="10698480" cy="420624"/>
          </a:xfrm>
          <a:prstGeom prst="rect">
            <a:avLst/>
          </a:prstGeom>
          <a:noFill/>
          <a:ln/>
        </p:spPr>
        <p:txBody>
          <a:bodyPr wrap="square" lIns="0" tIns="0" rIns="0" bIns="0" rtlCol="0" anchor="ctr"/>
          <a:lstStyle/>
          <a:p>
            <a:pPr indent="0" marL="0">
              <a:buNone/>
            </a:pPr>
            <a:r>
              <a:rPr lang="en-US" sz="1500" b="1" dirty="0">
                <a:solidFill>
                  <a:srgbClr val="E6EEF5"/>
                </a:solidFill>
                <a:latin typeface="Calibri" pitchFamily="34" charset="0"/>
                <a:ea typeface="Calibri" pitchFamily="34" charset="-122"/>
                <a:cs typeface="Calibri" pitchFamily="34" charset="-120"/>
              </a:rPr>
              <a:t>Builders never approve their own work. </a:t>
            </a:r>
            <a:pPr indent="0" marL="0">
              <a:buNone/>
            </a:pPr>
            <a:r>
              <a:rPr lang="en-US" sz="1500" dirty="0">
                <a:solidFill>
                  <a:srgbClr val="A9BACB"/>
                </a:solidFill>
                <a:latin typeface="Calibri" pitchFamily="34" charset="0"/>
                <a:ea typeface="Calibri" pitchFamily="34" charset="-122"/>
                <a:cs typeface="Calibri" pitchFamily="34" charset="-120"/>
              </a:rPr>
              <a:t>Authority flows down from the IC element head; evidence flows up to the AO.</a:t>
            </a:r>
            <a:endParaRPr lang="en-US" sz="15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txBox="1"/>
          <p:nvPr/>
        </p:nvSpPr>
        <p:spPr>
          <a:xfrm>
            <a:off x="548640" y="384048"/>
            <a:ext cx="8229600" cy="274320"/>
          </a:xfrm>
          <a:prstGeom prst="rect">
            <a:avLst/>
          </a:prstGeom>
          <a:noFill/>
          <a:ln/>
        </p:spPr>
        <p:txBody>
          <a:bodyPr wrap="square" lIns="0" tIns="0" rIns="0" bIns="0" rtlCol="0" anchor="t"/>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06 · ACCREDITATION LIFECYCLE</a:t>
            </a:r>
            <a:endParaRPr lang="en-US" sz="1400" dirty="0"/>
          </a:p>
        </p:txBody>
      </p:sp>
      <p:sp>
        <p:nvSpPr>
          <p:cNvPr id="3" name="Text 1"/>
          <p:cNvSpPr txBox="1"/>
          <p:nvPr/>
        </p:nvSpPr>
        <p:spPr>
          <a:xfrm>
            <a:off x="548640" y="676656"/>
            <a:ext cx="11091672" cy="713232"/>
          </a:xfrm>
          <a:prstGeom prst="rect">
            <a:avLst/>
          </a:prstGeom>
          <a:noFill/>
          <a:ln/>
        </p:spPr>
        <p:txBody>
          <a:bodyPr wrap="square" lIns="0" tIns="0" rIns="0" bIns="0" rtlCol="0" anchor="ctr"/>
          <a:lstStyle/>
          <a:p>
            <a:pPr indent="0" marL="0">
              <a:buNone/>
            </a:pPr>
            <a:r>
              <a:rPr lang="en-US" sz="3200" b="1" dirty="0">
                <a:solidFill>
                  <a:srgbClr val="E6EEF5"/>
                </a:solidFill>
                <a:latin typeface="Arial" pitchFamily="34" charset="0"/>
                <a:ea typeface="Arial" pitchFamily="34" charset="-122"/>
                <a:cs typeface="Arial" pitchFamily="34" charset="-120"/>
              </a:rPr>
              <a:t>Six phases, each with a security gate</a:t>
            </a:r>
            <a:endParaRPr lang="en-US" sz="3200" dirty="0"/>
          </a:p>
        </p:txBody>
      </p:sp>
      <p:sp>
        <p:nvSpPr>
          <p:cNvPr id="4" name="Text 2"/>
          <p:cNvSpPr txBox="1"/>
          <p:nvPr/>
        </p:nvSpPr>
        <p:spPr>
          <a:xfrm>
            <a:off x="548640" y="6382512"/>
            <a:ext cx="9692640" cy="274320"/>
          </a:xfrm>
          <a:prstGeom prst="rect">
            <a:avLst/>
          </a:prstGeom>
          <a:noFill/>
          <a:ln/>
        </p:spPr>
        <p:txBody>
          <a:bodyPr wrap="square" lIns="0" tIns="0" rIns="0" bIns="0" rtlCol="0" anchor="ctr"/>
          <a:lstStyle/>
          <a:p>
            <a:pPr indent="0" marL="0">
              <a:buNone/>
            </a:pPr>
            <a:r>
              <a:rPr lang="en-US" sz="1400" dirty="0">
                <a:solidFill>
                  <a:srgbClr val="7D90A4"/>
                </a:solidFill>
                <a:latin typeface="Calibri" pitchFamily="34" charset="0"/>
                <a:ea typeface="Calibri" pitchFamily="34" charset="-122"/>
                <a:cs typeface="Calibri" pitchFamily="34" charset="-120"/>
              </a:rPr>
              <a:t>Sources: IC Tech Spec 2.A, 3.A–3.B · ICS 705-2 · UFC 4-010-05 · practitioner synthesis</a:t>
            </a:r>
            <a:endParaRPr lang="en-US" sz="1400" dirty="0"/>
          </a:p>
        </p:txBody>
      </p:sp>
      <p:sp>
        <p:nvSpPr>
          <p:cNvPr id="5" name="Text 3"/>
          <p:cNvSpPr txBox="1"/>
          <p:nvPr/>
        </p:nvSpPr>
        <p:spPr>
          <a:xfrm>
            <a:off x="10360152" y="6382512"/>
            <a:ext cx="1280160" cy="274320"/>
          </a:xfrm>
          <a:prstGeom prst="rect">
            <a:avLst/>
          </a:prstGeom>
          <a:noFill/>
          <a:ln/>
        </p:spPr>
        <p:txBody>
          <a:bodyPr wrap="square" lIns="0" tIns="0" rIns="0" bIns="0" rtlCol="0" anchor="ctr"/>
          <a:lstStyle/>
          <a:p>
            <a:pPr algn="r" indent="0" marL="0">
              <a:buNone/>
            </a:pPr>
            <a:r>
              <a:rPr lang="en-US" sz="1400" dirty="0">
                <a:solidFill>
                  <a:srgbClr val="7D90A4"/>
                </a:solidFill>
                <a:latin typeface="Courier New" pitchFamily="34" charset="0"/>
                <a:ea typeface="Courier New" pitchFamily="34" charset="-122"/>
                <a:cs typeface="Courier New" pitchFamily="34" charset="-120"/>
              </a:rPr>
              <a:t>06 / 24</a:t>
            </a:r>
            <a:endParaRPr lang="en-US" sz="1400" dirty="0"/>
          </a:p>
        </p:txBody>
      </p:sp>
      <p:sp>
        <p:nvSpPr>
          <p:cNvPr id="6" name="Shape 4"/>
          <p:cNvSpPr/>
          <p:nvPr/>
        </p:nvSpPr>
        <p:spPr>
          <a:xfrm>
            <a:off x="548640" y="1627632"/>
            <a:ext cx="2011680" cy="822960"/>
          </a:xfrm>
          <a:prstGeom prst="homePlate">
            <a:avLst/>
          </a:prstGeom>
          <a:solidFill>
            <a:srgbClr val="0E2A38"/>
          </a:solidFill>
          <a:ln w="15875">
            <a:solidFill>
              <a:srgbClr val="3FD0FF"/>
            </a:solidFill>
            <a:prstDash val="solid"/>
          </a:ln>
        </p:spPr>
      </p:sp>
      <p:sp>
        <p:nvSpPr>
          <p:cNvPr id="7" name="Text 5"/>
          <p:cNvSpPr txBox="1"/>
          <p:nvPr/>
        </p:nvSpPr>
        <p:spPr>
          <a:xfrm>
            <a:off x="749808" y="1627632"/>
            <a:ext cx="1417320" cy="822960"/>
          </a:xfrm>
          <a:prstGeom prst="rect">
            <a:avLst/>
          </a:prstGeom>
          <a:noFill/>
          <a:ln/>
        </p:spPr>
        <p:txBody>
          <a:bodyPr wrap="square" lIns="0" tIns="0" rIns="0" bIns="0" rtlCol="0" anchor="ctr"/>
          <a:lstStyle/>
          <a:p>
            <a:pPr indent="0" marL="0">
              <a:buNone/>
            </a:pPr>
            <a:r>
              <a:rPr lang="en-US" sz="1400" b="1" dirty="0">
                <a:solidFill>
                  <a:srgbClr val="3FD0FF"/>
                </a:solidFill>
                <a:latin typeface="Courier New" pitchFamily="34" charset="0"/>
                <a:ea typeface="Courier New" pitchFamily="34" charset="-122"/>
                <a:cs typeface="Courier New" pitchFamily="34" charset="-120"/>
              </a:rPr>
              <a:t>PHASE 0</a:t>
            </a:r>
            <a:endParaRPr lang="en-US" sz="1400" dirty="0"/>
          </a:p>
          <a:p>
            <a:pPr indent="0" marL="0">
              <a:buNone/>
            </a:pPr>
            <a:r>
              <a:rPr lang="en-US" sz="1600" b="1" dirty="0">
                <a:solidFill>
                  <a:srgbClr val="E6EEF5"/>
                </a:solidFill>
                <a:latin typeface="Calibri" pitchFamily="34" charset="0"/>
                <a:ea typeface="Calibri" pitchFamily="34" charset="-122"/>
                <a:cs typeface="Calibri" pitchFamily="34" charset="-120"/>
              </a:rPr>
              <a:t>Sponsorship</a:t>
            </a:r>
            <a:endParaRPr lang="en-US" sz="1400" dirty="0"/>
          </a:p>
        </p:txBody>
      </p:sp>
      <p:sp>
        <p:nvSpPr>
          <p:cNvPr id="8" name="Shape 6"/>
          <p:cNvSpPr/>
          <p:nvPr/>
        </p:nvSpPr>
        <p:spPr>
          <a:xfrm>
            <a:off x="658368" y="2651760"/>
            <a:ext cx="1700784" cy="2514600"/>
          </a:xfrm>
          <a:prstGeom prst="roundRect">
            <a:avLst>
              <a:gd name="adj" fmla="val 4301"/>
            </a:avLst>
          </a:prstGeom>
          <a:solidFill>
            <a:srgbClr val="0B121B"/>
          </a:solidFill>
          <a:ln w="9525">
            <a:solidFill>
              <a:srgbClr val="1E2E40"/>
            </a:solidFill>
            <a:prstDash val="solid"/>
          </a:ln>
        </p:spPr>
      </p:sp>
      <p:sp>
        <p:nvSpPr>
          <p:cNvPr id="9" name="Text 7"/>
          <p:cNvSpPr txBox="1"/>
          <p:nvPr/>
        </p:nvSpPr>
        <p:spPr>
          <a:xfrm>
            <a:off x="795528" y="2743200"/>
            <a:ext cx="1426464"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OUTPUTS</a:t>
            </a:r>
            <a:endParaRPr lang="en-US" sz="1400" dirty="0"/>
          </a:p>
        </p:txBody>
      </p:sp>
      <p:sp>
        <p:nvSpPr>
          <p:cNvPr id="10" name="Text 8"/>
          <p:cNvSpPr txBox="1"/>
          <p:nvPr/>
        </p:nvSpPr>
        <p:spPr>
          <a:xfrm>
            <a:off x="795528" y="3017520"/>
            <a:ext cx="1444752" cy="914400"/>
          </a:xfrm>
          <a:prstGeom prst="rect">
            <a:avLst/>
          </a:prstGeom>
          <a:noFill/>
          <a:ln/>
        </p:spPr>
        <p:txBody>
          <a:bodyPr wrap="square" lIns="0" tIns="0" rIns="0" bIns="0" rtlCol="0" anchor="t"/>
          <a:lstStyle/>
          <a:p>
            <a:pPr indent="0" marL="0">
              <a:buNone/>
            </a:pPr>
            <a:r>
              <a:rPr lang="en-US" sz="1400" dirty="0">
                <a:solidFill>
                  <a:srgbClr val="E6EEF5"/>
                </a:solidFill>
                <a:latin typeface="Calibri" pitchFamily="34" charset="0"/>
                <a:ea typeface="Calibri" pitchFamily="34" charset="-122"/>
                <a:cs typeface="Calibri" pitchFamily="34" charset="-120"/>
              </a:rPr>
              <a:t>Sponsor, AO and SSM identified; site feasibility</a:t>
            </a:r>
            <a:endParaRPr lang="en-US" sz="1400" dirty="0"/>
          </a:p>
        </p:txBody>
      </p:sp>
      <p:sp>
        <p:nvSpPr>
          <p:cNvPr id="11" name="Text 9"/>
          <p:cNvSpPr txBox="1"/>
          <p:nvPr/>
        </p:nvSpPr>
        <p:spPr>
          <a:xfrm>
            <a:off x="795528" y="3950208"/>
            <a:ext cx="1426464" cy="274320"/>
          </a:xfrm>
          <a:prstGeom prst="rect">
            <a:avLst/>
          </a:prstGeom>
          <a:noFill/>
          <a:ln/>
        </p:spPr>
        <p:txBody>
          <a:bodyPr wrap="square" lIns="0" tIns="0" rIns="0" bIns="0" rtlCol="0" anchor="ctr"/>
          <a:lstStyle/>
          <a:p>
            <a:pPr indent="0" marL="0">
              <a:buNone/>
            </a:pPr>
            <a:r>
              <a:rPr lang="en-US" sz="1400" b="1" spc="100" kern="0" dirty="0">
                <a:solidFill>
                  <a:srgbClr val="FFB547"/>
                </a:solidFill>
                <a:latin typeface="Courier New" pitchFamily="34" charset="0"/>
                <a:ea typeface="Courier New" pitchFamily="34" charset="-122"/>
                <a:cs typeface="Courier New" pitchFamily="34" charset="-120"/>
              </a:rPr>
              <a:t>GATE</a:t>
            </a:r>
            <a:endParaRPr lang="en-US" sz="1400" dirty="0"/>
          </a:p>
        </p:txBody>
      </p:sp>
      <p:sp>
        <p:nvSpPr>
          <p:cNvPr id="12" name="Text 10"/>
          <p:cNvSpPr txBox="1"/>
          <p:nvPr/>
        </p:nvSpPr>
        <p:spPr>
          <a:xfrm>
            <a:off x="795528" y="4224528"/>
            <a:ext cx="1444752" cy="896112"/>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Security begins when the need is known</a:t>
            </a:r>
            <a:endParaRPr lang="en-US" sz="1400" dirty="0"/>
          </a:p>
        </p:txBody>
      </p:sp>
      <p:sp>
        <p:nvSpPr>
          <p:cNvPr id="13" name="Shape 11"/>
          <p:cNvSpPr/>
          <p:nvPr/>
        </p:nvSpPr>
        <p:spPr>
          <a:xfrm>
            <a:off x="2377440" y="1627632"/>
            <a:ext cx="2011680" cy="822960"/>
          </a:xfrm>
          <a:prstGeom prst="chevron">
            <a:avLst/>
          </a:prstGeom>
          <a:solidFill>
            <a:srgbClr val="0E2A38"/>
          </a:solidFill>
          <a:ln w="15875">
            <a:solidFill>
              <a:srgbClr val="3FD0FF"/>
            </a:solidFill>
            <a:prstDash val="solid"/>
          </a:ln>
        </p:spPr>
      </p:sp>
      <p:sp>
        <p:nvSpPr>
          <p:cNvPr id="14" name="Text 12"/>
          <p:cNvSpPr txBox="1"/>
          <p:nvPr/>
        </p:nvSpPr>
        <p:spPr>
          <a:xfrm>
            <a:off x="2834640" y="1627632"/>
            <a:ext cx="1188720" cy="822960"/>
          </a:xfrm>
          <a:prstGeom prst="rect">
            <a:avLst/>
          </a:prstGeom>
          <a:noFill/>
          <a:ln/>
        </p:spPr>
        <p:txBody>
          <a:bodyPr wrap="square" lIns="0" tIns="0" rIns="0" bIns="0" rtlCol="0" anchor="ctr"/>
          <a:lstStyle/>
          <a:p>
            <a:pPr indent="0" marL="0">
              <a:buNone/>
            </a:pPr>
            <a:r>
              <a:rPr lang="en-US" sz="1400" b="1" dirty="0">
                <a:solidFill>
                  <a:srgbClr val="3FD0FF"/>
                </a:solidFill>
                <a:latin typeface="Courier New" pitchFamily="34" charset="0"/>
                <a:ea typeface="Courier New" pitchFamily="34" charset="-122"/>
                <a:cs typeface="Courier New" pitchFamily="34" charset="-120"/>
              </a:rPr>
              <a:t>PHASE 1</a:t>
            </a:r>
            <a:endParaRPr lang="en-US" sz="1400" dirty="0"/>
          </a:p>
          <a:p>
            <a:pPr indent="0" marL="0">
              <a:buNone/>
            </a:pPr>
            <a:r>
              <a:rPr lang="en-US" sz="1600" b="1" dirty="0">
                <a:solidFill>
                  <a:srgbClr val="E6EEF5"/>
                </a:solidFill>
                <a:latin typeface="Calibri" pitchFamily="34" charset="0"/>
                <a:ea typeface="Calibri" pitchFamily="34" charset="-122"/>
                <a:cs typeface="Calibri" pitchFamily="34" charset="-120"/>
              </a:rPr>
              <a:t>Planning</a:t>
            </a:r>
            <a:endParaRPr lang="en-US" sz="1400" dirty="0"/>
          </a:p>
        </p:txBody>
      </p:sp>
      <p:sp>
        <p:nvSpPr>
          <p:cNvPr id="15" name="Shape 13"/>
          <p:cNvSpPr/>
          <p:nvPr/>
        </p:nvSpPr>
        <p:spPr>
          <a:xfrm>
            <a:off x="2487168" y="2651760"/>
            <a:ext cx="1700784" cy="2514600"/>
          </a:xfrm>
          <a:prstGeom prst="roundRect">
            <a:avLst>
              <a:gd name="adj" fmla="val 4301"/>
            </a:avLst>
          </a:prstGeom>
          <a:solidFill>
            <a:srgbClr val="0B121B"/>
          </a:solidFill>
          <a:ln w="9525">
            <a:solidFill>
              <a:srgbClr val="1E2E40"/>
            </a:solidFill>
            <a:prstDash val="solid"/>
          </a:ln>
        </p:spPr>
      </p:sp>
      <p:sp>
        <p:nvSpPr>
          <p:cNvPr id="16" name="Text 14"/>
          <p:cNvSpPr txBox="1"/>
          <p:nvPr/>
        </p:nvSpPr>
        <p:spPr>
          <a:xfrm>
            <a:off x="2624328" y="2743200"/>
            <a:ext cx="1426464"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OUTPUTS</a:t>
            </a:r>
            <a:endParaRPr lang="en-US" sz="1400" dirty="0"/>
          </a:p>
        </p:txBody>
      </p:sp>
      <p:sp>
        <p:nvSpPr>
          <p:cNvPr id="17" name="Text 15"/>
          <p:cNvSpPr txBox="1"/>
          <p:nvPr/>
        </p:nvSpPr>
        <p:spPr>
          <a:xfrm>
            <a:off x="2624328" y="3017520"/>
            <a:ext cx="1444752" cy="914400"/>
          </a:xfrm>
          <a:prstGeom prst="rect">
            <a:avLst/>
          </a:prstGeom>
          <a:noFill/>
          <a:ln/>
        </p:spPr>
        <p:txBody>
          <a:bodyPr wrap="square" lIns="0" tIns="0" rIns="0" bIns="0" rtlCol="0" anchor="t"/>
          <a:lstStyle/>
          <a:p>
            <a:pPr indent="0" marL="0">
              <a:buNone/>
            </a:pPr>
            <a:r>
              <a:rPr lang="en-US" sz="1400" dirty="0">
                <a:solidFill>
                  <a:srgbClr val="E6EEF5"/>
                </a:solidFill>
                <a:latin typeface="Calibri" pitchFamily="34" charset="0"/>
                <a:ea typeface="Calibri" pitchFamily="34" charset="-122"/>
                <a:cs typeface="Calibri" pitchFamily="34" charset="-120"/>
              </a:rPr>
              <a:t>Concept approval; Pre-Construction and TEMPEST checklists</a:t>
            </a:r>
            <a:endParaRPr lang="en-US" sz="1400" dirty="0"/>
          </a:p>
        </p:txBody>
      </p:sp>
      <p:sp>
        <p:nvSpPr>
          <p:cNvPr id="18" name="Text 16"/>
          <p:cNvSpPr txBox="1"/>
          <p:nvPr/>
        </p:nvSpPr>
        <p:spPr>
          <a:xfrm>
            <a:off x="2624328" y="3950208"/>
            <a:ext cx="1426464" cy="274320"/>
          </a:xfrm>
          <a:prstGeom prst="rect">
            <a:avLst/>
          </a:prstGeom>
          <a:noFill/>
          <a:ln/>
        </p:spPr>
        <p:txBody>
          <a:bodyPr wrap="square" lIns="0" tIns="0" rIns="0" bIns="0" rtlCol="0" anchor="ctr"/>
          <a:lstStyle/>
          <a:p>
            <a:pPr indent="0" marL="0">
              <a:buNone/>
            </a:pPr>
            <a:r>
              <a:rPr lang="en-US" sz="1400" b="1" spc="100" kern="0" dirty="0">
                <a:solidFill>
                  <a:srgbClr val="FFB547"/>
                </a:solidFill>
                <a:latin typeface="Courier New" pitchFamily="34" charset="0"/>
                <a:ea typeface="Courier New" pitchFamily="34" charset="-122"/>
                <a:cs typeface="Courier New" pitchFamily="34" charset="-120"/>
              </a:rPr>
              <a:t>GATE</a:t>
            </a:r>
            <a:endParaRPr lang="en-US" sz="1400" dirty="0"/>
          </a:p>
        </p:txBody>
      </p:sp>
      <p:sp>
        <p:nvSpPr>
          <p:cNvPr id="19" name="Text 17"/>
          <p:cNvSpPr txBox="1"/>
          <p:nvPr/>
        </p:nvSpPr>
        <p:spPr>
          <a:xfrm>
            <a:off x="2624328" y="4224528"/>
            <a:ext cx="1444752" cy="896112"/>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AO and CTTA engaged before design is final</a:t>
            </a:r>
            <a:endParaRPr lang="en-US" sz="1400" dirty="0"/>
          </a:p>
        </p:txBody>
      </p:sp>
      <p:sp>
        <p:nvSpPr>
          <p:cNvPr id="20" name="Shape 18"/>
          <p:cNvSpPr/>
          <p:nvPr/>
        </p:nvSpPr>
        <p:spPr>
          <a:xfrm>
            <a:off x="4206240" y="1627632"/>
            <a:ext cx="2011680" cy="822960"/>
          </a:xfrm>
          <a:prstGeom prst="chevron">
            <a:avLst/>
          </a:prstGeom>
          <a:solidFill>
            <a:srgbClr val="0E2A38"/>
          </a:solidFill>
          <a:ln w="15875">
            <a:solidFill>
              <a:srgbClr val="3FD0FF"/>
            </a:solidFill>
            <a:prstDash val="solid"/>
          </a:ln>
        </p:spPr>
      </p:sp>
      <p:sp>
        <p:nvSpPr>
          <p:cNvPr id="21" name="Text 19"/>
          <p:cNvSpPr txBox="1"/>
          <p:nvPr/>
        </p:nvSpPr>
        <p:spPr>
          <a:xfrm>
            <a:off x="4663440" y="1627632"/>
            <a:ext cx="1188720" cy="822960"/>
          </a:xfrm>
          <a:prstGeom prst="rect">
            <a:avLst/>
          </a:prstGeom>
          <a:noFill/>
          <a:ln/>
        </p:spPr>
        <p:txBody>
          <a:bodyPr wrap="square" lIns="0" tIns="0" rIns="0" bIns="0" rtlCol="0" anchor="ctr"/>
          <a:lstStyle/>
          <a:p>
            <a:pPr indent="0" marL="0">
              <a:buNone/>
            </a:pPr>
            <a:r>
              <a:rPr lang="en-US" sz="1400" b="1" dirty="0">
                <a:solidFill>
                  <a:srgbClr val="3FD0FF"/>
                </a:solidFill>
                <a:latin typeface="Courier New" pitchFamily="34" charset="0"/>
                <a:ea typeface="Courier New" pitchFamily="34" charset="-122"/>
                <a:cs typeface="Courier New" pitchFamily="34" charset="-120"/>
              </a:rPr>
              <a:t>PHASE 2</a:t>
            </a:r>
            <a:endParaRPr lang="en-US" sz="1400" dirty="0"/>
          </a:p>
          <a:p>
            <a:pPr indent="0" marL="0">
              <a:buNone/>
            </a:pPr>
            <a:r>
              <a:rPr lang="en-US" sz="1600" b="1" dirty="0">
                <a:solidFill>
                  <a:srgbClr val="E6EEF5"/>
                </a:solidFill>
                <a:latin typeface="Calibri" pitchFamily="34" charset="0"/>
                <a:ea typeface="Calibri" pitchFamily="34" charset="-122"/>
                <a:cs typeface="Calibri" pitchFamily="34" charset="-120"/>
              </a:rPr>
              <a:t>Design</a:t>
            </a:r>
            <a:endParaRPr lang="en-US" sz="1400" dirty="0"/>
          </a:p>
        </p:txBody>
      </p:sp>
      <p:sp>
        <p:nvSpPr>
          <p:cNvPr id="22" name="Shape 20"/>
          <p:cNvSpPr/>
          <p:nvPr/>
        </p:nvSpPr>
        <p:spPr>
          <a:xfrm>
            <a:off x="4315968" y="2651760"/>
            <a:ext cx="1700784" cy="2514600"/>
          </a:xfrm>
          <a:prstGeom prst="roundRect">
            <a:avLst>
              <a:gd name="adj" fmla="val 4301"/>
            </a:avLst>
          </a:prstGeom>
          <a:solidFill>
            <a:srgbClr val="0B121B"/>
          </a:solidFill>
          <a:ln w="9525">
            <a:solidFill>
              <a:srgbClr val="1E2E40"/>
            </a:solidFill>
            <a:prstDash val="solid"/>
          </a:ln>
        </p:spPr>
      </p:sp>
      <p:sp>
        <p:nvSpPr>
          <p:cNvPr id="23" name="Text 21"/>
          <p:cNvSpPr txBox="1"/>
          <p:nvPr/>
        </p:nvSpPr>
        <p:spPr>
          <a:xfrm>
            <a:off x="4453128" y="2743200"/>
            <a:ext cx="1426464"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OUTPUTS</a:t>
            </a:r>
            <a:endParaRPr lang="en-US" sz="1400" dirty="0"/>
          </a:p>
        </p:txBody>
      </p:sp>
      <p:sp>
        <p:nvSpPr>
          <p:cNvPr id="24" name="Text 22"/>
          <p:cNvSpPr txBox="1"/>
          <p:nvPr/>
        </p:nvSpPr>
        <p:spPr>
          <a:xfrm>
            <a:off x="4453128" y="3017520"/>
            <a:ext cx="1444752" cy="914400"/>
          </a:xfrm>
          <a:prstGeom prst="rect">
            <a:avLst/>
          </a:prstGeom>
          <a:noFill/>
          <a:ln/>
        </p:spPr>
        <p:txBody>
          <a:bodyPr wrap="square" lIns="0" tIns="0" rIns="0" bIns="0" rtlCol="0" anchor="t"/>
          <a:lstStyle/>
          <a:p>
            <a:pPr indent="0" marL="0">
              <a:buNone/>
            </a:pPr>
            <a:r>
              <a:rPr lang="en-US" sz="1400" dirty="0">
                <a:solidFill>
                  <a:srgbClr val="E6EEF5"/>
                </a:solidFill>
                <a:latin typeface="Calibri" pitchFamily="34" charset="0"/>
                <a:ea typeface="Calibri" pitchFamily="34" charset="-122"/>
                <a:cs typeface="Calibri" pitchFamily="34" charset="-120"/>
              </a:rPr>
              <a:t>Drawings; door, penetration and IDS designs</a:t>
            </a:r>
            <a:endParaRPr lang="en-US" sz="1400" dirty="0"/>
          </a:p>
        </p:txBody>
      </p:sp>
      <p:sp>
        <p:nvSpPr>
          <p:cNvPr id="25" name="Text 23"/>
          <p:cNvSpPr txBox="1"/>
          <p:nvPr/>
        </p:nvSpPr>
        <p:spPr>
          <a:xfrm>
            <a:off x="4453128" y="3950208"/>
            <a:ext cx="1426464" cy="274320"/>
          </a:xfrm>
          <a:prstGeom prst="rect">
            <a:avLst/>
          </a:prstGeom>
          <a:noFill/>
          <a:ln/>
        </p:spPr>
        <p:txBody>
          <a:bodyPr wrap="square" lIns="0" tIns="0" rIns="0" bIns="0" rtlCol="0" anchor="ctr"/>
          <a:lstStyle/>
          <a:p>
            <a:pPr indent="0" marL="0">
              <a:buNone/>
            </a:pPr>
            <a:r>
              <a:rPr lang="en-US" sz="1400" b="1" spc="100" kern="0" dirty="0">
                <a:solidFill>
                  <a:srgbClr val="FFB547"/>
                </a:solidFill>
                <a:latin typeface="Courier New" pitchFamily="34" charset="0"/>
                <a:ea typeface="Courier New" pitchFamily="34" charset="-122"/>
                <a:cs typeface="Courier New" pitchFamily="34" charset="-120"/>
              </a:rPr>
              <a:t>GATE</a:t>
            </a:r>
            <a:endParaRPr lang="en-US" sz="1400" dirty="0"/>
          </a:p>
        </p:txBody>
      </p:sp>
      <p:sp>
        <p:nvSpPr>
          <p:cNvPr id="26" name="Text 24"/>
          <p:cNvSpPr txBox="1"/>
          <p:nvPr/>
        </p:nvSpPr>
        <p:spPr>
          <a:xfrm>
            <a:off x="4453128" y="4224528"/>
            <a:ext cx="1444752" cy="896112"/>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AO approves the design and the CSP</a:t>
            </a:r>
            <a:endParaRPr lang="en-US" sz="1400" dirty="0"/>
          </a:p>
        </p:txBody>
      </p:sp>
      <p:sp>
        <p:nvSpPr>
          <p:cNvPr id="27" name="Shape 25"/>
          <p:cNvSpPr/>
          <p:nvPr/>
        </p:nvSpPr>
        <p:spPr>
          <a:xfrm>
            <a:off x="6035040" y="1627632"/>
            <a:ext cx="2011680" cy="822960"/>
          </a:xfrm>
          <a:prstGeom prst="chevron">
            <a:avLst/>
          </a:prstGeom>
          <a:solidFill>
            <a:srgbClr val="0E2A38"/>
          </a:solidFill>
          <a:ln w="15875">
            <a:solidFill>
              <a:srgbClr val="3FD0FF"/>
            </a:solidFill>
            <a:prstDash val="solid"/>
          </a:ln>
        </p:spPr>
      </p:sp>
      <p:sp>
        <p:nvSpPr>
          <p:cNvPr id="28" name="Text 26"/>
          <p:cNvSpPr txBox="1"/>
          <p:nvPr/>
        </p:nvSpPr>
        <p:spPr>
          <a:xfrm>
            <a:off x="6492240" y="1627632"/>
            <a:ext cx="1188720" cy="822960"/>
          </a:xfrm>
          <a:prstGeom prst="rect">
            <a:avLst/>
          </a:prstGeom>
          <a:noFill/>
          <a:ln/>
        </p:spPr>
        <p:txBody>
          <a:bodyPr wrap="square" lIns="0" tIns="0" rIns="0" bIns="0" rtlCol="0" anchor="ctr"/>
          <a:lstStyle/>
          <a:p>
            <a:pPr indent="0" marL="0">
              <a:buNone/>
            </a:pPr>
            <a:r>
              <a:rPr lang="en-US" sz="1400" b="1" dirty="0">
                <a:solidFill>
                  <a:srgbClr val="3FD0FF"/>
                </a:solidFill>
                <a:latin typeface="Courier New" pitchFamily="34" charset="0"/>
                <a:ea typeface="Courier New" pitchFamily="34" charset="-122"/>
                <a:cs typeface="Courier New" pitchFamily="34" charset="-120"/>
              </a:rPr>
              <a:t>PHASE 3</a:t>
            </a:r>
            <a:endParaRPr lang="en-US" sz="1400" dirty="0"/>
          </a:p>
          <a:p>
            <a:pPr indent="0" marL="0">
              <a:buNone/>
            </a:pPr>
            <a:r>
              <a:rPr lang="en-US" sz="1600" b="1" dirty="0">
                <a:solidFill>
                  <a:srgbClr val="E6EEF5"/>
                </a:solidFill>
                <a:latin typeface="Calibri" pitchFamily="34" charset="0"/>
                <a:ea typeface="Calibri" pitchFamily="34" charset="-122"/>
                <a:cs typeface="Calibri" pitchFamily="34" charset="-120"/>
              </a:rPr>
              <a:t>Award</a:t>
            </a:r>
            <a:endParaRPr lang="en-US" sz="1400" dirty="0"/>
          </a:p>
        </p:txBody>
      </p:sp>
      <p:sp>
        <p:nvSpPr>
          <p:cNvPr id="29" name="Shape 27"/>
          <p:cNvSpPr/>
          <p:nvPr/>
        </p:nvSpPr>
        <p:spPr>
          <a:xfrm>
            <a:off x="6144768" y="2651760"/>
            <a:ext cx="1700784" cy="2514600"/>
          </a:xfrm>
          <a:prstGeom prst="roundRect">
            <a:avLst>
              <a:gd name="adj" fmla="val 4301"/>
            </a:avLst>
          </a:prstGeom>
          <a:solidFill>
            <a:srgbClr val="0B121B"/>
          </a:solidFill>
          <a:ln w="9525">
            <a:solidFill>
              <a:srgbClr val="1E2E40"/>
            </a:solidFill>
            <a:prstDash val="solid"/>
          </a:ln>
        </p:spPr>
      </p:sp>
      <p:sp>
        <p:nvSpPr>
          <p:cNvPr id="30" name="Text 28"/>
          <p:cNvSpPr txBox="1"/>
          <p:nvPr/>
        </p:nvSpPr>
        <p:spPr>
          <a:xfrm>
            <a:off x="6281928" y="2743200"/>
            <a:ext cx="1426464"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OUTPUTS</a:t>
            </a:r>
            <a:endParaRPr lang="en-US" sz="1400" dirty="0"/>
          </a:p>
        </p:txBody>
      </p:sp>
      <p:sp>
        <p:nvSpPr>
          <p:cNvPr id="31" name="Text 29"/>
          <p:cNvSpPr txBox="1"/>
          <p:nvPr/>
        </p:nvSpPr>
        <p:spPr>
          <a:xfrm>
            <a:off x="6281928" y="3017520"/>
            <a:ext cx="1444752" cy="914400"/>
          </a:xfrm>
          <a:prstGeom prst="rect">
            <a:avLst/>
          </a:prstGeom>
          <a:noFill/>
          <a:ln/>
        </p:spPr>
        <p:txBody>
          <a:bodyPr wrap="square" lIns="0" tIns="0" rIns="0" bIns="0" rtlCol="0" anchor="t"/>
          <a:lstStyle/>
          <a:p>
            <a:pPr indent="0" marL="0">
              <a:buNone/>
            </a:pPr>
            <a:r>
              <a:rPr lang="en-US" sz="1400" dirty="0">
                <a:solidFill>
                  <a:srgbClr val="E6EEF5"/>
                </a:solidFill>
                <a:latin typeface="Calibri" pitchFamily="34" charset="0"/>
                <a:ea typeface="Calibri" pitchFamily="34" charset="-122"/>
                <a:cs typeface="Calibri" pitchFamily="34" charset="-120"/>
              </a:rPr>
              <a:t>Vetted team; long-lead orders placed</a:t>
            </a:r>
            <a:endParaRPr lang="en-US" sz="1400" dirty="0"/>
          </a:p>
        </p:txBody>
      </p:sp>
      <p:sp>
        <p:nvSpPr>
          <p:cNvPr id="32" name="Text 30"/>
          <p:cNvSpPr txBox="1"/>
          <p:nvPr/>
        </p:nvSpPr>
        <p:spPr>
          <a:xfrm>
            <a:off x="6281928" y="3950208"/>
            <a:ext cx="1426464" cy="274320"/>
          </a:xfrm>
          <a:prstGeom prst="rect">
            <a:avLst/>
          </a:prstGeom>
          <a:noFill/>
          <a:ln/>
        </p:spPr>
        <p:txBody>
          <a:bodyPr wrap="square" lIns="0" tIns="0" rIns="0" bIns="0" rtlCol="0" anchor="ctr"/>
          <a:lstStyle/>
          <a:p>
            <a:pPr indent="0" marL="0">
              <a:buNone/>
            </a:pPr>
            <a:r>
              <a:rPr lang="en-US" sz="1400" b="1" spc="100" kern="0" dirty="0">
                <a:solidFill>
                  <a:srgbClr val="FFB547"/>
                </a:solidFill>
                <a:latin typeface="Courier New" pitchFamily="34" charset="0"/>
                <a:ea typeface="Courier New" pitchFamily="34" charset="-122"/>
                <a:cs typeface="Courier New" pitchFamily="34" charset="-120"/>
              </a:rPr>
              <a:t>GATE</a:t>
            </a:r>
            <a:endParaRPr lang="en-US" sz="1400" dirty="0"/>
          </a:p>
        </p:txBody>
      </p:sp>
      <p:sp>
        <p:nvSpPr>
          <p:cNvPr id="33" name="Text 31"/>
          <p:cNvSpPr txBox="1"/>
          <p:nvPr/>
        </p:nvSpPr>
        <p:spPr>
          <a:xfrm>
            <a:off x="6281928" y="4224528"/>
            <a:ext cx="1444752" cy="896112"/>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No contract award without an approved CSP</a:t>
            </a:r>
            <a:endParaRPr lang="en-US" sz="1400" dirty="0"/>
          </a:p>
        </p:txBody>
      </p:sp>
      <p:sp>
        <p:nvSpPr>
          <p:cNvPr id="34" name="Shape 32"/>
          <p:cNvSpPr/>
          <p:nvPr/>
        </p:nvSpPr>
        <p:spPr>
          <a:xfrm>
            <a:off x="7863840" y="1627632"/>
            <a:ext cx="2011680" cy="822960"/>
          </a:xfrm>
          <a:prstGeom prst="chevron">
            <a:avLst/>
          </a:prstGeom>
          <a:solidFill>
            <a:srgbClr val="0E2A38"/>
          </a:solidFill>
          <a:ln w="15875">
            <a:solidFill>
              <a:srgbClr val="3FD0FF"/>
            </a:solidFill>
            <a:prstDash val="solid"/>
          </a:ln>
        </p:spPr>
      </p:sp>
      <p:sp>
        <p:nvSpPr>
          <p:cNvPr id="35" name="Text 33"/>
          <p:cNvSpPr txBox="1"/>
          <p:nvPr/>
        </p:nvSpPr>
        <p:spPr>
          <a:xfrm>
            <a:off x="8321040" y="1627632"/>
            <a:ext cx="1188720" cy="822960"/>
          </a:xfrm>
          <a:prstGeom prst="rect">
            <a:avLst/>
          </a:prstGeom>
          <a:noFill/>
          <a:ln/>
        </p:spPr>
        <p:txBody>
          <a:bodyPr wrap="square" lIns="0" tIns="0" rIns="0" bIns="0" rtlCol="0" anchor="ctr"/>
          <a:lstStyle/>
          <a:p>
            <a:pPr indent="0" marL="0">
              <a:buNone/>
            </a:pPr>
            <a:r>
              <a:rPr lang="en-US" sz="1400" b="1" dirty="0">
                <a:solidFill>
                  <a:srgbClr val="3FD0FF"/>
                </a:solidFill>
                <a:latin typeface="Courier New" pitchFamily="34" charset="0"/>
                <a:ea typeface="Courier New" pitchFamily="34" charset="-122"/>
                <a:cs typeface="Courier New" pitchFamily="34" charset="-120"/>
              </a:rPr>
              <a:t>PHASE 4</a:t>
            </a:r>
            <a:endParaRPr lang="en-US" sz="1400" dirty="0"/>
          </a:p>
          <a:p>
            <a:pPr indent="0" marL="0">
              <a:buNone/>
            </a:pPr>
            <a:r>
              <a:rPr lang="en-US" sz="1600" b="1" dirty="0">
                <a:solidFill>
                  <a:srgbClr val="E6EEF5"/>
                </a:solidFill>
                <a:latin typeface="Calibri" pitchFamily="34" charset="0"/>
                <a:ea typeface="Calibri" pitchFamily="34" charset="-122"/>
                <a:cs typeface="Calibri" pitchFamily="34" charset="-120"/>
              </a:rPr>
              <a:t>Construction</a:t>
            </a:r>
            <a:endParaRPr lang="en-US" sz="1400" dirty="0"/>
          </a:p>
        </p:txBody>
      </p:sp>
      <p:sp>
        <p:nvSpPr>
          <p:cNvPr id="36" name="Shape 34"/>
          <p:cNvSpPr/>
          <p:nvPr/>
        </p:nvSpPr>
        <p:spPr>
          <a:xfrm>
            <a:off x="7973568" y="2651760"/>
            <a:ext cx="1700784" cy="2514600"/>
          </a:xfrm>
          <a:prstGeom prst="roundRect">
            <a:avLst>
              <a:gd name="adj" fmla="val 4301"/>
            </a:avLst>
          </a:prstGeom>
          <a:solidFill>
            <a:srgbClr val="0B121B"/>
          </a:solidFill>
          <a:ln w="9525">
            <a:solidFill>
              <a:srgbClr val="1E2E40"/>
            </a:solidFill>
            <a:prstDash val="solid"/>
          </a:ln>
        </p:spPr>
      </p:sp>
      <p:sp>
        <p:nvSpPr>
          <p:cNvPr id="37" name="Text 35"/>
          <p:cNvSpPr txBox="1"/>
          <p:nvPr/>
        </p:nvSpPr>
        <p:spPr>
          <a:xfrm>
            <a:off x="8110728" y="2743200"/>
            <a:ext cx="1426464"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OUTPUTS</a:t>
            </a:r>
            <a:endParaRPr lang="en-US" sz="1400" dirty="0"/>
          </a:p>
        </p:txBody>
      </p:sp>
      <p:sp>
        <p:nvSpPr>
          <p:cNvPr id="38" name="Text 36"/>
          <p:cNvSpPr txBox="1"/>
          <p:nvPr/>
        </p:nvSpPr>
        <p:spPr>
          <a:xfrm>
            <a:off x="8110728" y="3017520"/>
            <a:ext cx="1444752" cy="914400"/>
          </a:xfrm>
          <a:prstGeom prst="rect">
            <a:avLst/>
          </a:prstGeom>
          <a:noFill/>
          <a:ln/>
        </p:spPr>
        <p:txBody>
          <a:bodyPr wrap="square" lIns="0" tIns="0" rIns="0" bIns="0" rtlCol="0" anchor="t"/>
          <a:lstStyle/>
          <a:p>
            <a:pPr indent="0" marL="0">
              <a:buNone/>
            </a:pPr>
            <a:r>
              <a:rPr lang="en-US" sz="1400" dirty="0">
                <a:solidFill>
                  <a:srgbClr val="E6EEF5"/>
                </a:solidFill>
                <a:latin typeface="Calibri" pitchFamily="34" charset="0"/>
                <a:ea typeface="Calibri" pitchFamily="34" charset="-122"/>
                <a:cs typeface="Calibri" pitchFamily="34" charset="-120"/>
              </a:rPr>
              <a:t>Site controls; photo record; pre-cover inspection</a:t>
            </a:r>
            <a:endParaRPr lang="en-US" sz="1400" dirty="0"/>
          </a:p>
        </p:txBody>
      </p:sp>
      <p:sp>
        <p:nvSpPr>
          <p:cNvPr id="39" name="Text 37"/>
          <p:cNvSpPr txBox="1"/>
          <p:nvPr/>
        </p:nvSpPr>
        <p:spPr>
          <a:xfrm>
            <a:off x="8110728" y="3950208"/>
            <a:ext cx="1426464" cy="274320"/>
          </a:xfrm>
          <a:prstGeom prst="rect">
            <a:avLst/>
          </a:prstGeom>
          <a:noFill/>
          <a:ln/>
        </p:spPr>
        <p:txBody>
          <a:bodyPr wrap="square" lIns="0" tIns="0" rIns="0" bIns="0" rtlCol="0" anchor="ctr"/>
          <a:lstStyle/>
          <a:p>
            <a:pPr indent="0" marL="0">
              <a:buNone/>
            </a:pPr>
            <a:r>
              <a:rPr lang="en-US" sz="1400" b="1" spc="100" kern="0" dirty="0">
                <a:solidFill>
                  <a:srgbClr val="FFB547"/>
                </a:solidFill>
                <a:latin typeface="Courier New" pitchFamily="34" charset="0"/>
                <a:ea typeface="Courier New" pitchFamily="34" charset="-122"/>
                <a:cs typeface="Courier New" pitchFamily="34" charset="-120"/>
              </a:rPr>
              <a:t>GATE</a:t>
            </a:r>
            <a:endParaRPr lang="en-US" sz="1400" dirty="0"/>
          </a:p>
        </p:txBody>
      </p:sp>
      <p:sp>
        <p:nvSpPr>
          <p:cNvPr id="40" name="Text 38"/>
          <p:cNvSpPr txBox="1"/>
          <p:nvPr/>
        </p:nvSpPr>
        <p:spPr>
          <a:xfrm>
            <a:off x="8110728" y="4224528"/>
            <a:ext cx="1444752" cy="896112"/>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SSM inspections; violations go to the AO</a:t>
            </a:r>
            <a:endParaRPr lang="en-US" sz="1400" dirty="0"/>
          </a:p>
        </p:txBody>
      </p:sp>
      <p:sp>
        <p:nvSpPr>
          <p:cNvPr id="41" name="Shape 39"/>
          <p:cNvSpPr/>
          <p:nvPr/>
        </p:nvSpPr>
        <p:spPr>
          <a:xfrm>
            <a:off x="9692640" y="1627632"/>
            <a:ext cx="2011680" cy="822960"/>
          </a:xfrm>
          <a:prstGeom prst="chevron">
            <a:avLst/>
          </a:prstGeom>
          <a:solidFill>
            <a:srgbClr val="0F2A22"/>
          </a:solidFill>
          <a:ln w="15875">
            <a:solidFill>
              <a:srgbClr val="3DDC97"/>
            </a:solidFill>
            <a:prstDash val="solid"/>
          </a:ln>
        </p:spPr>
      </p:sp>
      <p:sp>
        <p:nvSpPr>
          <p:cNvPr id="42" name="Text 40"/>
          <p:cNvSpPr txBox="1"/>
          <p:nvPr/>
        </p:nvSpPr>
        <p:spPr>
          <a:xfrm>
            <a:off x="10149840" y="1627632"/>
            <a:ext cx="1188720" cy="822960"/>
          </a:xfrm>
          <a:prstGeom prst="rect">
            <a:avLst/>
          </a:prstGeom>
          <a:noFill/>
          <a:ln/>
        </p:spPr>
        <p:txBody>
          <a:bodyPr wrap="square" lIns="0" tIns="0" rIns="0" bIns="0" rtlCol="0" anchor="ctr"/>
          <a:lstStyle/>
          <a:p>
            <a:pPr indent="0" marL="0">
              <a:buNone/>
            </a:pPr>
            <a:r>
              <a:rPr lang="en-US" sz="1400" b="1" dirty="0">
                <a:solidFill>
                  <a:srgbClr val="3DDC97"/>
                </a:solidFill>
                <a:latin typeface="Courier New" pitchFamily="34" charset="0"/>
                <a:ea typeface="Courier New" pitchFamily="34" charset="-122"/>
                <a:cs typeface="Courier New" pitchFamily="34" charset="-120"/>
              </a:rPr>
              <a:t>PHASE 5</a:t>
            </a:r>
            <a:endParaRPr lang="en-US" sz="1400" dirty="0"/>
          </a:p>
          <a:p>
            <a:pPr indent="0" marL="0">
              <a:buNone/>
            </a:pPr>
            <a:r>
              <a:rPr lang="en-US" sz="1600" b="1" dirty="0">
                <a:solidFill>
                  <a:srgbClr val="E6EEF5"/>
                </a:solidFill>
                <a:latin typeface="Calibri" pitchFamily="34" charset="0"/>
                <a:ea typeface="Calibri" pitchFamily="34" charset="-122"/>
                <a:cs typeface="Calibri" pitchFamily="34" charset="-120"/>
              </a:rPr>
              <a:t>Accreditation</a:t>
            </a:r>
            <a:endParaRPr lang="en-US" sz="1400" dirty="0"/>
          </a:p>
        </p:txBody>
      </p:sp>
      <p:sp>
        <p:nvSpPr>
          <p:cNvPr id="43" name="Shape 41"/>
          <p:cNvSpPr/>
          <p:nvPr/>
        </p:nvSpPr>
        <p:spPr>
          <a:xfrm>
            <a:off x="9802368" y="2651760"/>
            <a:ext cx="1700784" cy="2514600"/>
          </a:xfrm>
          <a:prstGeom prst="roundRect">
            <a:avLst>
              <a:gd name="adj" fmla="val 4301"/>
            </a:avLst>
          </a:prstGeom>
          <a:solidFill>
            <a:srgbClr val="0B121B"/>
          </a:solidFill>
          <a:ln w="9525">
            <a:solidFill>
              <a:srgbClr val="1E2E40"/>
            </a:solidFill>
            <a:prstDash val="solid"/>
          </a:ln>
        </p:spPr>
      </p:sp>
      <p:sp>
        <p:nvSpPr>
          <p:cNvPr id="44" name="Text 42"/>
          <p:cNvSpPr txBox="1"/>
          <p:nvPr/>
        </p:nvSpPr>
        <p:spPr>
          <a:xfrm>
            <a:off x="9939528" y="2743200"/>
            <a:ext cx="1426464"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OUTPUTS</a:t>
            </a:r>
            <a:endParaRPr lang="en-US" sz="1400" dirty="0"/>
          </a:p>
        </p:txBody>
      </p:sp>
      <p:sp>
        <p:nvSpPr>
          <p:cNvPr id="45" name="Text 43"/>
          <p:cNvSpPr txBox="1"/>
          <p:nvPr/>
        </p:nvSpPr>
        <p:spPr>
          <a:xfrm>
            <a:off x="9939528" y="3017520"/>
            <a:ext cx="1444752" cy="914400"/>
          </a:xfrm>
          <a:prstGeom prst="rect">
            <a:avLst/>
          </a:prstGeom>
          <a:noFill/>
          <a:ln/>
        </p:spPr>
        <p:txBody>
          <a:bodyPr wrap="square" lIns="0" tIns="0" rIns="0" bIns="0" rtlCol="0" anchor="t"/>
          <a:lstStyle/>
          <a:p>
            <a:pPr indent="0" marL="0">
              <a:buNone/>
            </a:pPr>
            <a:r>
              <a:rPr lang="en-US" sz="1400" dirty="0">
                <a:solidFill>
                  <a:srgbClr val="E6EEF5"/>
                </a:solidFill>
                <a:latin typeface="Calibri" pitchFamily="34" charset="0"/>
                <a:ea typeface="Calibri" pitchFamily="34" charset="-122"/>
                <a:cs typeface="Calibri" pitchFamily="34" charset="-120"/>
              </a:rPr>
              <a:t>IDS and acoustic tests; UL 2050 certificate; final checklist</a:t>
            </a:r>
            <a:endParaRPr lang="en-US" sz="1400" dirty="0"/>
          </a:p>
        </p:txBody>
      </p:sp>
      <p:sp>
        <p:nvSpPr>
          <p:cNvPr id="46" name="Text 44"/>
          <p:cNvSpPr txBox="1"/>
          <p:nvPr/>
        </p:nvSpPr>
        <p:spPr>
          <a:xfrm>
            <a:off x="9939528" y="3950208"/>
            <a:ext cx="1426464" cy="274320"/>
          </a:xfrm>
          <a:prstGeom prst="rect">
            <a:avLst/>
          </a:prstGeom>
          <a:noFill/>
          <a:ln/>
        </p:spPr>
        <p:txBody>
          <a:bodyPr wrap="square" lIns="0" tIns="0" rIns="0" bIns="0" rtlCol="0" anchor="ctr"/>
          <a:lstStyle/>
          <a:p>
            <a:pPr indent="0" marL="0">
              <a:buNone/>
            </a:pPr>
            <a:r>
              <a:rPr lang="en-US" sz="1400" b="1" spc="100" kern="0" dirty="0">
                <a:solidFill>
                  <a:srgbClr val="FFB547"/>
                </a:solidFill>
                <a:latin typeface="Courier New" pitchFamily="34" charset="0"/>
                <a:ea typeface="Courier New" pitchFamily="34" charset="-122"/>
                <a:cs typeface="Courier New" pitchFamily="34" charset="-120"/>
              </a:rPr>
              <a:t>GATE</a:t>
            </a:r>
            <a:endParaRPr lang="en-US" sz="1400" dirty="0"/>
          </a:p>
        </p:txBody>
      </p:sp>
      <p:sp>
        <p:nvSpPr>
          <p:cNvPr id="47" name="Text 45"/>
          <p:cNvSpPr txBox="1"/>
          <p:nvPr/>
        </p:nvSpPr>
        <p:spPr>
          <a:xfrm>
            <a:off x="9939528" y="4224528"/>
            <a:ext cx="1444752" cy="896112"/>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AO inspection and letter of accreditation</a:t>
            </a:r>
            <a:endParaRPr lang="en-US" sz="1400" dirty="0"/>
          </a:p>
        </p:txBody>
      </p:sp>
      <p:pic>
        <p:nvPicPr>
          <p:cNvPr id="48" name="Image 0" descr="preencoded.png">    </p:cNvPr>
          <p:cNvPicPr>
            <a:picLocks noChangeAspect="1"/>
          </p:cNvPicPr>
          <p:nvPr/>
        </p:nvPicPr>
        <p:blipFill>
          <a:blip r:embed="rId1"/>
          <a:stretch>
            <a:fillRect/>
          </a:stretch>
        </p:blipFill>
        <p:spPr>
          <a:xfrm>
            <a:off x="548640" y="5431536"/>
            <a:ext cx="310896" cy="310896"/>
          </a:xfrm>
          <a:prstGeom prst="rect">
            <a:avLst/>
          </a:prstGeom>
        </p:spPr>
      </p:pic>
      <p:sp>
        <p:nvSpPr>
          <p:cNvPr id="49" name="Text 46"/>
          <p:cNvSpPr txBox="1"/>
          <p:nvPr/>
        </p:nvSpPr>
        <p:spPr>
          <a:xfrm>
            <a:off x="932688" y="5449824"/>
            <a:ext cx="2468880" cy="274320"/>
          </a:xfrm>
          <a:prstGeom prst="rect">
            <a:avLst/>
          </a:prstGeom>
          <a:noFill/>
          <a:ln/>
        </p:spPr>
        <p:txBody>
          <a:bodyPr wrap="square" lIns="0" tIns="0" rIns="0" bIns="0" rtlCol="0" anchor="ctr"/>
          <a:lstStyle/>
          <a:p>
            <a:pPr indent="0" marL="0">
              <a:buNone/>
            </a:pPr>
            <a:r>
              <a:rPr lang="en-US" sz="1400" b="1" spc="100" kern="0" dirty="0">
                <a:solidFill>
                  <a:srgbClr val="3DDC97"/>
                </a:solidFill>
                <a:latin typeface="Courier New" pitchFamily="34" charset="0"/>
                <a:ea typeface="Courier New" pitchFamily="34" charset="-122"/>
                <a:cs typeface="Courier New" pitchFamily="34" charset="-120"/>
              </a:rPr>
              <a:t>AFTER ACCREDITATION</a:t>
            </a:r>
            <a:endParaRPr lang="en-US" sz="1400" dirty="0"/>
          </a:p>
        </p:txBody>
      </p:sp>
      <p:sp>
        <p:nvSpPr>
          <p:cNvPr id="50" name="Shape 47"/>
          <p:cNvSpPr/>
          <p:nvPr/>
        </p:nvSpPr>
        <p:spPr>
          <a:xfrm>
            <a:off x="3429000" y="5303520"/>
            <a:ext cx="2487168" cy="566928"/>
          </a:xfrm>
          <a:prstGeom prst="roundRect">
            <a:avLst>
              <a:gd name="adj" fmla="val 48387"/>
            </a:avLst>
          </a:prstGeom>
          <a:solidFill>
            <a:srgbClr val="101A26"/>
          </a:solidFill>
          <a:ln w="9525">
            <a:solidFill>
              <a:srgbClr val="1F5A45"/>
            </a:solidFill>
            <a:prstDash val="solid"/>
          </a:ln>
        </p:spPr>
      </p:sp>
      <p:sp>
        <p:nvSpPr>
          <p:cNvPr id="51" name="Text 48"/>
          <p:cNvSpPr txBox="1"/>
          <p:nvPr/>
        </p:nvSpPr>
        <p:spPr>
          <a:xfrm>
            <a:off x="3566160" y="5303520"/>
            <a:ext cx="2212848" cy="566928"/>
          </a:xfrm>
          <a:prstGeom prst="rect">
            <a:avLst/>
          </a:prstGeom>
          <a:noFill/>
          <a:ln/>
        </p:spPr>
        <p:txBody>
          <a:bodyPr wrap="square" lIns="0" tIns="0" rIns="0" bIns="0" rtlCol="0" anchor="ctr"/>
          <a:lstStyle/>
          <a:p>
            <a:pPr algn="ctr" indent="0" marL="0">
              <a:buNone/>
            </a:pPr>
            <a:r>
              <a:rPr lang="en-US" sz="1400" dirty="0">
                <a:solidFill>
                  <a:srgbClr val="E6EEF5"/>
                </a:solidFill>
                <a:latin typeface="Calibri" pitchFamily="34" charset="0"/>
                <a:ea typeface="Calibri" pitchFamily="34" charset="-122"/>
                <a:cs typeface="Calibri" pitchFamily="34" charset="-120"/>
              </a:rPr>
              <a:t>Operations and continuous monitoring</a:t>
            </a:r>
            <a:endParaRPr lang="en-US" sz="1400" dirty="0"/>
          </a:p>
        </p:txBody>
      </p:sp>
      <p:sp>
        <p:nvSpPr>
          <p:cNvPr id="52" name="Shape 49"/>
          <p:cNvSpPr/>
          <p:nvPr/>
        </p:nvSpPr>
        <p:spPr>
          <a:xfrm>
            <a:off x="5952744" y="5586984"/>
            <a:ext cx="274320" cy="0"/>
          </a:xfrm>
          <a:prstGeom prst="line">
            <a:avLst/>
          </a:prstGeom>
          <a:noFill/>
          <a:ln w="19050">
            <a:solidFill>
              <a:srgbClr val="3DDC97"/>
            </a:solidFill>
            <a:prstDash val="solid"/>
            <a:tailEnd type="triangle"/>
          </a:ln>
        </p:spPr>
      </p:sp>
      <p:sp>
        <p:nvSpPr>
          <p:cNvPr id="53" name="Shape 50"/>
          <p:cNvSpPr/>
          <p:nvPr/>
        </p:nvSpPr>
        <p:spPr>
          <a:xfrm>
            <a:off x="6263640" y="5303520"/>
            <a:ext cx="2487168" cy="566928"/>
          </a:xfrm>
          <a:prstGeom prst="roundRect">
            <a:avLst>
              <a:gd name="adj" fmla="val 48387"/>
            </a:avLst>
          </a:prstGeom>
          <a:solidFill>
            <a:srgbClr val="101A26"/>
          </a:solidFill>
          <a:ln w="9525">
            <a:solidFill>
              <a:srgbClr val="1F5A45"/>
            </a:solidFill>
            <a:prstDash val="solid"/>
          </a:ln>
        </p:spPr>
      </p:sp>
      <p:sp>
        <p:nvSpPr>
          <p:cNvPr id="54" name="Text 51"/>
          <p:cNvSpPr txBox="1"/>
          <p:nvPr/>
        </p:nvSpPr>
        <p:spPr>
          <a:xfrm>
            <a:off x="6400800" y="5303520"/>
            <a:ext cx="2212848" cy="566928"/>
          </a:xfrm>
          <a:prstGeom prst="rect">
            <a:avLst/>
          </a:prstGeom>
          <a:noFill/>
          <a:ln/>
        </p:spPr>
        <p:txBody>
          <a:bodyPr wrap="square" lIns="0" tIns="0" rIns="0" bIns="0" rtlCol="0" anchor="ctr"/>
          <a:lstStyle/>
          <a:p>
            <a:pPr algn="ctr" indent="0" marL="0">
              <a:buNone/>
            </a:pPr>
            <a:r>
              <a:rPr lang="en-US" sz="1400" dirty="0">
                <a:solidFill>
                  <a:srgbClr val="E6EEF5"/>
                </a:solidFill>
                <a:latin typeface="Calibri" pitchFamily="34" charset="0"/>
                <a:ea typeface="Calibri" pitchFamily="34" charset="-122"/>
                <a:cs typeface="Calibri" pitchFamily="34" charset="-120"/>
              </a:rPr>
              <a:t>Re-evaluation at least every five years</a:t>
            </a:r>
            <a:endParaRPr lang="en-US" sz="1400" dirty="0"/>
          </a:p>
        </p:txBody>
      </p:sp>
      <p:sp>
        <p:nvSpPr>
          <p:cNvPr id="55" name="Shape 52"/>
          <p:cNvSpPr/>
          <p:nvPr/>
        </p:nvSpPr>
        <p:spPr>
          <a:xfrm>
            <a:off x="8787384" y="5586984"/>
            <a:ext cx="274320" cy="0"/>
          </a:xfrm>
          <a:prstGeom prst="line">
            <a:avLst/>
          </a:prstGeom>
          <a:noFill/>
          <a:ln w="19050">
            <a:solidFill>
              <a:srgbClr val="3DDC97"/>
            </a:solidFill>
            <a:prstDash val="solid"/>
            <a:tailEnd type="triangle"/>
          </a:ln>
        </p:spPr>
      </p:sp>
      <p:sp>
        <p:nvSpPr>
          <p:cNvPr id="56" name="Shape 53"/>
          <p:cNvSpPr/>
          <p:nvPr/>
        </p:nvSpPr>
        <p:spPr>
          <a:xfrm>
            <a:off x="9098280" y="5303520"/>
            <a:ext cx="2487168" cy="566928"/>
          </a:xfrm>
          <a:prstGeom prst="roundRect">
            <a:avLst>
              <a:gd name="adj" fmla="val 48387"/>
            </a:avLst>
          </a:prstGeom>
          <a:solidFill>
            <a:srgbClr val="101A26"/>
          </a:solidFill>
          <a:ln w="9525">
            <a:solidFill>
              <a:srgbClr val="1F5A45"/>
            </a:solidFill>
            <a:prstDash val="solid"/>
          </a:ln>
        </p:spPr>
      </p:sp>
      <p:sp>
        <p:nvSpPr>
          <p:cNvPr id="57" name="Text 54"/>
          <p:cNvSpPr txBox="1"/>
          <p:nvPr/>
        </p:nvSpPr>
        <p:spPr>
          <a:xfrm>
            <a:off x="9235440" y="5303520"/>
            <a:ext cx="2212848" cy="566928"/>
          </a:xfrm>
          <a:prstGeom prst="rect">
            <a:avLst/>
          </a:prstGeom>
          <a:noFill/>
          <a:ln/>
        </p:spPr>
        <p:txBody>
          <a:bodyPr wrap="square" lIns="0" tIns="0" rIns="0" bIns="0" rtlCol="0" anchor="ctr"/>
          <a:lstStyle/>
          <a:p>
            <a:pPr algn="ctr" indent="0" marL="0">
              <a:buNone/>
            </a:pPr>
            <a:r>
              <a:rPr lang="en-US" sz="1400" dirty="0">
                <a:solidFill>
                  <a:srgbClr val="E6EEF5"/>
                </a:solidFill>
                <a:latin typeface="Calibri" pitchFamily="34" charset="0"/>
                <a:ea typeface="Calibri" pitchFamily="34" charset="-122"/>
                <a:cs typeface="Calibri" pitchFamily="34" charset="-120"/>
              </a:rPr>
              <a:t>Re-accreditation after major changes</a:t>
            </a:r>
            <a:endParaRPr lang="en-US" sz="1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txBox="1"/>
          <p:nvPr/>
        </p:nvSpPr>
        <p:spPr>
          <a:xfrm>
            <a:off x="548640" y="384048"/>
            <a:ext cx="8229600" cy="274320"/>
          </a:xfrm>
          <a:prstGeom prst="rect">
            <a:avLst/>
          </a:prstGeom>
          <a:noFill/>
          <a:ln/>
        </p:spPr>
        <p:txBody>
          <a:bodyPr wrap="square" lIns="0" tIns="0" rIns="0" bIns="0" rtlCol="0" anchor="t"/>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07 · FACILITY MODES</a:t>
            </a:r>
            <a:endParaRPr lang="en-US" sz="1400" dirty="0"/>
          </a:p>
        </p:txBody>
      </p:sp>
      <p:sp>
        <p:nvSpPr>
          <p:cNvPr id="3" name="Text 1"/>
          <p:cNvSpPr txBox="1"/>
          <p:nvPr/>
        </p:nvSpPr>
        <p:spPr>
          <a:xfrm>
            <a:off x="548640" y="676656"/>
            <a:ext cx="11091672" cy="713232"/>
          </a:xfrm>
          <a:prstGeom prst="rect">
            <a:avLst/>
          </a:prstGeom>
          <a:noFill/>
          <a:ln/>
        </p:spPr>
        <p:txBody>
          <a:bodyPr wrap="square" lIns="0" tIns="0" rIns="0" bIns="0" rtlCol="0" anchor="ctr"/>
          <a:lstStyle/>
          <a:p>
            <a:pPr indent="0" marL="0">
              <a:buNone/>
            </a:pPr>
            <a:r>
              <a:rPr lang="en-US" sz="3200" b="1" dirty="0">
                <a:solidFill>
                  <a:srgbClr val="E6EEF5"/>
                </a:solidFill>
                <a:latin typeface="Arial" pitchFamily="34" charset="0"/>
                <a:ea typeface="Arial" pitchFamily="34" charset="-122"/>
                <a:cs typeface="Arial" pitchFamily="34" charset="-120"/>
              </a:rPr>
              <a:t>Facility modes and Security-in-Depth</a:t>
            </a:r>
            <a:endParaRPr lang="en-US" sz="3200" dirty="0"/>
          </a:p>
        </p:txBody>
      </p:sp>
      <p:sp>
        <p:nvSpPr>
          <p:cNvPr id="4" name="Text 2"/>
          <p:cNvSpPr txBox="1"/>
          <p:nvPr/>
        </p:nvSpPr>
        <p:spPr>
          <a:xfrm>
            <a:off x="548640" y="6382512"/>
            <a:ext cx="9692640" cy="274320"/>
          </a:xfrm>
          <a:prstGeom prst="rect">
            <a:avLst/>
          </a:prstGeom>
          <a:noFill/>
          <a:ln/>
        </p:spPr>
        <p:txBody>
          <a:bodyPr wrap="square" lIns="0" tIns="0" rIns="0" bIns="0" rtlCol="0" anchor="ctr"/>
          <a:lstStyle/>
          <a:p>
            <a:pPr indent="0" marL="0">
              <a:buNone/>
            </a:pPr>
            <a:r>
              <a:rPr lang="en-US" sz="1400" dirty="0">
                <a:solidFill>
                  <a:srgbClr val="7D90A4"/>
                </a:solidFill>
                <a:latin typeface="Calibri" pitchFamily="34" charset="0"/>
                <a:ea typeface="Calibri" pitchFamily="34" charset="-122"/>
                <a:cs typeface="Calibri" pitchFamily="34" charset="-120"/>
              </a:rPr>
              <a:t>Sources: IC Tech Spec 2.B, 3.C, 3.H · UFC 4-010-05 1-12 · FFC v1.5 Section B</a:t>
            </a:r>
            <a:endParaRPr lang="en-US" sz="1400" dirty="0"/>
          </a:p>
        </p:txBody>
      </p:sp>
      <p:sp>
        <p:nvSpPr>
          <p:cNvPr id="5" name="Text 3"/>
          <p:cNvSpPr txBox="1"/>
          <p:nvPr/>
        </p:nvSpPr>
        <p:spPr>
          <a:xfrm>
            <a:off x="10360152" y="6382512"/>
            <a:ext cx="1280160" cy="274320"/>
          </a:xfrm>
          <a:prstGeom prst="rect">
            <a:avLst/>
          </a:prstGeom>
          <a:noFill/>
          <a:ln/>
        </p:spPr>
        <p:txBody>
          <a:bodyPr wrap="square" lIns="0" tIns="0" rIns="0" bIns="0" rtlCol="0" anchor="ctr"/>
          <a:lstStyle/>
          <a:p>
            <a:pPr algn="r" indent="0" marL="0">
              <a:buNone/>
            </a:pPr>
            <a:r>
              <a:rPr lang="en-US" sz="1400" dirty="0">
                <a:solidFill>
                  <a:srgbClr val="7D90A4"/>
                </a:solidFill>
                <a:latin typeface="Courier New" pitchFamily="34" charset="0"/>
                <a:ea typeface="Courier New" pitchFamily="34" charset="-122"/>
                <a:cs typeface="Courier New" pitchFamily="34" charset="-120"/>
              </a:rPr>
              <a:t>07 / 24</a:t>
            </a:r>
            <a:endParaRPr lang="en-US" sz="1400" dirty="0"/>
          </a:p>
        </p:txBody>
      </p:sp>
      <p:sp>
        <p:nvSpPr>
          <p:cNvPr id="6" name="Text 4"/>
          <p:cNvSpPr txBox="1"/>
          <p:nvPr/>
        </p:nvSpPr>
        <p:spPr>
          <a:xfrm>
            <a:off x="685800" y="1600200"/>
            <a:ext cx="2240280"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MODE</a:t>
            </a:r>
            <a:endParaRPr lang="en-US" sz="1400" dirty="0"/>
          </a:p>
        </p:txBody>
      </p:sp>
      <p:sp>
        <p:nvSpPr>
          <p:cNvPr id="7" name="Text 5"/>
          <p:cNvSpPr txBox="1"/>
          <p:nvPr/>
        </p:nvSpPr>
        <p:spPr>
          <a:xfrm>
            <a:off x="2926080" y="1600200"/>
            <a:ext cx="1783080"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SCI STORED</a:t>
            </a:r>
            <a:endParaRPr lang="en-US" sz="1400" dirty="0"/>
          </a:p>
        </p:txBody>
      </p:sp>
      <p:sp>
        <p:nvSpPr>
          <p:cNvPr id="8" name="Text 6"/>
          <p:cNvSpPr txBox="1"/>
          <p:nvPr/>
        </p:nvSpPr>
        <p:spPr>
          <a:xfrm>
            <a:off x="4709160" y="1600200"/>
            <a:ext cx="1143000"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WALL</a:t>
            </a:r>
            <a:endParaRPr lang="en-US" sz="1400" dirty="0"/>
          </a:p>
        </p:txBody>
      </p:sp>
      <p:sp>
        <p:nvSpPr>
          <p:cNvPr id="9" name="Text 7"/>
          <p:cNvSpPr txBox="1"/>
          <p:nvPr/>
        </p:nvSpPr>
        <p:spPr>
          <a:xfrm>
            <a:off x="5852160" y="1600200"/>
            <a:ext cx="1097280"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RESPONSE</a:t>
            </a:r>
            <a:endParaRPr lang="en-US" sz="1400" dirty="0"/>
          </a:p>
        </p:txBody>
      </p:sp>
      <p:sp>
        <p:nvSpPr>
          <p:cNvPr id="10" name="Shape 8"/>
          <p:cNvSpPr/>
          <p:nvPr/>
        </p:nvSpPr>
        <p:spPr>
          <a:xfrm>
            <a:off x="548640" y="1920240"/>
            <a:ext cx="6263640" cy="548640"/>
          </a:xfrm>
          <a:prstGeom prst="roundRect">
            <a:avLst>
              <a:gd name="adj" fmla="val 10000"/>
            </a:avLst>
          </a:prstGeom>
          <a:solidFill>
            <a:srgbClr val="0B121B"/>
          </a:solidFill>
          <a:ln w="9525">
            <a:solidFill>
              <a:srgbClr val="1E2E40"/>
            </a:solidFill>
            <a:prstDash val="solid"/>
          </a:ln>
        </p:spPr>
      </p:sp>
      <p:sp>
        <p:nvSpPr>
          <p:cNvPr id="11" name="Text 9"/>
          <p:cNvSpPr txBox="1"/>
          <p:nvPr/>
        </p:nvSpPr>
        <p:spPr>
          <a:xfrm>
            <a:off x="685800" y="1920240"/>
            <a:ext cx="2240280" cy="548640"/>
          </a:xfrm>
          <a:prstGeom prst="rect">
            <a:avLst/>
          </a:prstGeom>
          <a:noFill/>
          <a:ln/>
        </p:spPr>
        <p:txBody>
          <a:bodyPr wrap="square" lIns="0" tIns="0" rIns="0" bIns="0" rtlCol="0" anchor="ctr"/>
          <a:lstStyle/>
          <a:p>
            <a:pPr indent="0" marL="0">
              <a:buNone/>
            </a:pPr>
            <a:r>
              <a:rPr lang="en-US" sz="1500" b="1" dirty="0">
                <a:solidFill>
                  <a:srgbClr val="E6EEF5"/>
                </a:solidFill>
                <a:latin typeface="Calibri" pitchFamily="34" charset="0"/>
                <a:ea typeface="Calibri" pitchFamily="34" charset="-122"/>
                <a:cs typeface="Calibri" pitchFamily="34" charset="-120"/>
              </a:rPr>
              <a:t>Closed storage</a:t>
            </a:r>
            <a:endParaRPr lang="en-US" sz="1500" dirty="0"/>
          </a:p>
        </p:txBody>
      </p:sp>
      <p:sp>
        <p:nvSpPr>
          <p:cNvPr id="12" name="Text 10"/>
          <p:cNvSpPr txBox="1"/>
          <p:nvPr/>
        </p:nvSpPr>
        <p:spPr>
          <a:xfrm>
            <a:off x="2926080" y="1920240"/>
            <a:ext cx="1783080" cy="548640"/>
          </a:xfrm>
          <a:prstGeom prst="rect">
            <a:avLst/>
          </a:prstGeom>
          <a:noFill/>
          <a:ln/>
        </p:spPr>
        <p:txBody>
          <a:bodyPr wrap="square" lIns="0" tIns="0" rIns="0" bIns="0" rtlCol="0" anchor="ctr"/>
          <a:lstStyle/>
          <a:p>
            <a:pPr indent="0" marL="0">
              <a:buNone/>
            </a:pPr>
            <a:r>
              <a:rPr lang="en-US" sz="1400" dirty="0">
                <a:solidFill>
                  <a:srgbClr val="A9BACB"/>
                </a:solidFill>
                <a:latin typeface="Calibri" pitchFamily="34" charset="0"/>
                <a:ea typeface="Calibri" pitchFamily="34" charset="-122"/>
                <a:cs typeface="Calibri" pitchFamily="34" charset="-120"/>
              </a:rPr>
              <a:t>In GSA containers</a:t>
            </a:r>
            <a:endParaRPr lang="en-US" sz="1400" dirty="0"/>
          </a:p>
        </p:txBody>
      </p:sp>
      <p:sp>
        <p:nvSpPr>
          <p:cNvPr id="13" name="Text 11"/>
          <p:cNvSpPr txBox="1"/>
          <p:nvPr/>
        </p:nvSpPr>
        <p:spPr>
          <a:xfrm>
            <a:off x="4709160" y="1920240"/>
            <a:ext cx="1143000" cy="548640"/>
          </a:xfrm>
          <a:prstGeom prst="rect">
            <a:avLst/>
          </a:prstGeom>
          <a:noFill/>
          <a:ln/>
        </p:spPr>
        <p:txBody>
          <a:bodyPr wrap="square" lIns="0" tIns="0" rIns="0" bIns="0" rtlCol="0" anchor="ctr"/>
          <a:lstStyle/>
          <a:p>
            <a:pPr indent="0" marL="0">
              <a:buNone/>
            </a:pPr>
            <a:r>
              <a:rPr lang="en-US" sz="1400" dirty="0">
                <a:solidFill>
                  <a:srgbClr val="E6EEF5"/>
                </a:solidFill>
                <a:latin typeface="Calibri" pitchFamily="34" charset="0"/>
                <a:ea typeface="Calibri" pitchFamily="34" charset="-122"/>
                <a:cs typeface="Calibri" pitchFamily="34" charset="-120"/>
              </a:rPr>
              <a:t>Wall A</a:t>
            </a:r>
            <a:endParaRPr lang="en-US" sz="1400" dirty="0"/>
          </a:p>
        </p:txBody>
      </p:sp>
      <p:sp>
        <p:nvSpPr>
          <p:cNvPr id="14" name="Text 12"/>
          <p:cNvSpPr txBox="1"/>
          <p:nvPr/>
        </p:nvSpPr>
        <p:spPr>
          <a:xfrm>
            <a:off x="5852160" y="1920240"/>
            <a:ext cx="914400" cy="548640"/>
          </a:xfrm>
          <a:prstGeom prst="rect">
            <a:avLst/>
          </a:prstGeom>
          <a:noFill/>
          <a:ln/>
        </p:spPr>
        <p:txBody>
          <a:bodyPr wrap="square" lIns="0" tIns="0" rIns="0" bIns="0" rtlCol="0" anchor="ctr"/>
          <a:lstStyle/>
          <a:p>
            <a:pPr indent="0" marL="0">
              <a:buNone/>
            </a:pPr>
            <a:r>
              <a:rPr lang="en-US" sz="1600" b="1" dirty="0">
                <a:solidFill>
                  <a:srgbClr val="3FD0FF"/>
                </a:solidFill>
                <a:latin typeface="Arial" pitchFamily="34" charset="0"/>
                <a:ea typeface="Arial" pitchFamily="34" charset="-122"/>
                <a:cs typeface="Arial" pitchFamily="34" charset="-120"/>
              </a:rPr>
              <a:t>15 min</a:t>
            </a:r>
            <a:endParaRPr lang="en-US" sz="1600" dirty="0"/>
          </a:p>
        </p:txBody>
      </p:sp>
      <p:sp>
        <p:nvSpPr>
          <p:cNvPr id="15" name="Shape 13"/>
          <p:cNvSpPr/>
          <p:nvPr/>
        </p:nvSpPr>
        <p:spPr>
          <a:xfrm>
            <a:off x="548640" y="2560320"/>
            <a:ext cx="6263640" cy="548640"/>
          </a:xfrm>
          <a:prstGeom prst="roundRect">
            <a:avLst>
              <a:gd name="adj" fmla="val 10000"/>
            </a:avLst>
          </a:prstGeom>
          <a:solidFill>
            <a:srgbClr val="0B121B"/>
          </a:solidFill>
          <a:ln w="9525">
            <a:solidFill>
              <a:srgbClr val="1E2E40"/>
            </a:solidFill>
            <a:prstDash val="solid"/>
          </a:ln>
        </p:spPr>
      </p:sp>
      <p:sp>
        <p:nvSpPr>
          <p:cNvPr id="16" name="Text 14"/>
          <p:cNvSpPr txBox="1"/>
          <p:nvPr/>
        </p:nvSpPr>
        <p:spPr>
          <a:xfrm>
            <a:off x="685800" y="2560320"/>
            <a:ext cx="2240280" cy="548640"/>
          </a:xfrm>
          <a:prstGeom prst="rect">
            <a:avLst/>
          </a:prstGeom>
          <a:noFill/>
          <a:ln/>
        </p:spPr>
        <p:txBody>
          <a:bodyPr wrap="square" lIns="0" tIns="0" rIns="0" bIns="0" rtlCol="0" anchor="ctr"/>
          <a:lstStyle/>
          <a:p>
            <a:pPr indent="0" marL="0">
              <a:buNone/>
            </a:pPr>
            <a:r>
              <a:rPr lang="en-US" sz="1500" b="1" dirty="0">
                <a:solidFill>
                  <a:srgbClr val="E6EEF5"/>
                </a:solidFill>
                <a:latin typeface="Calibri" pitchFamily="34" charset="0"/>
                <a:ea typeface="Calibri" pitchFamily="34" charset="-122"/>
                <a:cs typeface="Calibri" pitchFamily="34" charset="-120"/>
              </a:rPr>
              <a:t>Open storage + SID</a:t>
            </a:r>
            <a:endParaRPr lang="en-US" sz="1500" dirty="0"/>
          </a:p>
        </p:txBody>
      </p:sp>
      <p:sp>
        <p:nvSpPr>
          <p:cNvPr id="17" name="Text 15"/>
          <p:cNvSpPr txBox="1"/>
          <p:nvPr/>
        </p:nvSpPr>
        <p:spPr>
          <a:xfrm>
            <a:off x="2926080" y="2560320"/>
            <a:ext cx="1783080" cy="548640"/>
          </a:xfrm>
          <a:prstGeom prst="rect">
            <a:avLst/>
          </a:prstGeom>
          <a:noFill/>
          <a:ln/>
        </p:spPr>
        <p:txBody>
          <a:bodyPr wrap="square" lIns="0" tIns="0" rIns="0" bIns="0" rtlCol="0" anchor="ctr"/>
          <a:lstStyle/>
          <a:p>
            <a:pPr indent="0" marL="0">
              <a:buNone/>
            </a:pPr>
            <a:r>
              <a:rPr lang="en-US" sz="1400" dirty="0">
                <a:solidFill>
                  <a:srgbClr val="A9BACB"/>
                </a:solidFill>
                <a:latin typeface="Calibri" pitchFamily="34" charset="0"/>
                <a:ea typeface="Calibri" pitchFamily="34" charset="-122"/>
                <a:cs typeface="Calibri" pitchFamily="34" charset="-120"/>
              </a:rPr>
              <a:t>In the open</a:t>
            </a:r>
            <a:endParaRPr lang="en-US" sz="1400" dirty="0"/>
          </a:p>
        </p:txBody>
      </p:sp>
      <p:sp>
        <p:nvSpPr>
          <p:cNvPr id="18" name="Text 16"/>
          <p:cNvSpPr txBox="1"/>
          <p:nvPr/>
        </p:nvSpPr>
        <p:spPr>
          <a:xfrm>
            <a:off x="4709160" y="2560320"/>
            <a:ext cx="1143000" cy="548640"/>
          </a:xfrm>
          <a:prstGeom prst="rect">
            <a:avLst/>
          </a:prstGeom>
          <a:noFill/>
          <a:ln/>
        </p:spPr>
        <p:txBody>
          <a:bodyPr wrap="square" lIns="0" tIns="0" rIns="0" bIns="0" rtlCol="0" anchor="ctr"/>
          <a:lstStyle/>
          <a:p>
            <a:pPr indent="0" marL="0">
              <a:buNone/>
            </a:pPr>
            <a:r>
              <a:rPr lang="en-US" sz="1400" dirty="0">
                <a:solidFill>
                  <a:srgbClr val="E6EEF5"/>
                </a:solidFill>
                <a:latin typeface="Calibri" pitchFamily="34" charset="0"/>
                <a:ea typeface="Calibri" pitchFamily="34" charset="-122"/>
                <a:cs typeface="Calibri" pitchFamily="34" charset="-120"/>
              </a:rPr>
              <a:t>Wall A</a:t>
            </a:r>
            <a:endParaRPr lang="en-US" sz="1400" dirty="0"/>
          </a:p>
        </p:txBody>
      </p:sp>
      <p:sp>
        <p:nvSpPr>
          <p:cNvPr id="19" name="Text 17"/>
          <p:cNvSpPr txBox="1"/>
          <p:nvPr/>
        </p:nvSpPr>
        <p:spPr>
          <a:xfrm>
            <a:off x="5852160" y="2560320"/>
            <a:ext cx="914400" cy="548640"/>
          </a:xfrm>
          <a:prstGeom prst="rect">
            <a:avLst/>
          </a:prstGeom>
          <a:noFill/>
          <a:ln/>
        </p:spPr>
        <p:txBody>
          <a:bodyPr wrap="square" lIns="0" tIns="0" rIns="0" bIns="0" rtlCol="0" anchor="ctr"/>
          <a:lstStyle/>
          <a:p>
            <a:pPr indent="0" marL="0">
              <a:buNone/>
            </a:pPr>
            <a:r>
              <a:rPr lang="en-US" sz="1600" b="1" dirty="0">
                <a:solidFill>
                  <a:srgbClr val="3FD0FF"/>
                </a:solidFill>
                <a:latin typeface="Arial" pitchFamily="34" charset="0"/>
                <a:ea typeface="Arial" pitchFamily="34" charset="-122"/>
                <a:cs typeface="Arial" pitchFamily="34" charset="-120"/>
              </a:rPr>
              <a:t>15 min</a:t>
            </a:r>
            <a:endParaRPr lang="en-US" sz="1600" dirty="0"/>
          </a:p>
        </p:txBody>
      </p:sp>
      <p:sp>
        <p:nvSpPr>
          <p:cNvPr id="20" name="Shape 18"/>
          <p:cNvSpPr/>
          <p:nvPr/>
        </p:nvSpPr>
        <p:spPr>
          <a:xfrm>
            <a:off x="548640" y="3200400"/>
            <a:ext cx="6263640" cy="548640"/>
          </a:xfrm>
          <a:prstGeom prst="roundRect">
            <a:avLst>
              <a:gd name="adj" fmla="val 10000"/>
            </a:avLst>
          </a:prstGeom>
          <a:solidFill>
            <a:srgbClr val="2B2213"/>
          </a:solidFill>
          <a:ln w="9525">
            <a:solidFill>
              <a:srgbClr val="5A4520"/>
            </a:solidFill>
            <a:prstDash val="solid"/>
          </a:ln>
        </p:spPr>
      </p:sp>
      <p:sp>
        <p:nvSpPr>
          <p:cNvPr id="21" name="Text 19"/>
          <p:cNvSpPr txBox="1"/>
          <p:nvPr/>
        </p:nvSpPr>
        <p:spPr>
          <a:xfrm>
            <a:off x="685800" y="3200400"/>
            <a:ext cx="2240280" cy="548640"/>
          </a:xfrm>
          <a:prstGeom prst="rect">
            <a:avLst/>
          </a:prstGeom>
          <a:noFill/>
          <a:ln/>
        </p:spPr>
        <p:txBody>
          <a:bodyPr wrap="square" lIns="0" tIns="0" rIns="0" bIns="0" rtlCol="0" anchor="ctr"/>
          <a:lstStyle/>
          <a:p>
            <a:pPr indent="0" marL="0">
              <a:buNone/>
            </a:pPr>
            <a:r>
              <a:rPr lang="en-US" sz="1500" b="1" dirty="0">
                <a:solidFill>
                  <a:srgbClr val="E6EEF5"/>
                </a:solidFill>
                <a:latin typeface="Calibri" pitchFamily="34" charset="0"/>
                <a:ea typeface="Calibri" pitchFamily="34" charset="-122"/>
                <a:cs typeface="Calibri" pitchFamily="34" charset="-120"/>
              </a:rPr>
              <a:t>Open storage, no SID</a:t>
            </a:r>
            <a:endParaRPr lang="en-US" sz="1500" dirty="0"/>
          </a:p>
        </p:txBody>
      </p:sp>
      <p:sp>
        <p:nvSpPr>
          <p:cNvPr id="22" name="Text 20"/>
          <p:cNvSpPr txBox="1"/>
          <p:nvPr/>
        </p:nvSpPr>
        <p:spPr>
          <a:xfrm>
            <a:off x="2926080" y="3200400"/>
            <a:ext cx="1783080" cy="548640"/>
          </a:xfrm>
          <a:prstGeom prst="rect">
            <a:avLst/>
          </a:prstGeom>
          <a:noFill/>
          <a:ln/>
        </p:spPr>
        <p:txBody>
          <a:bodyPr wrap="square" lIns="0" tIns="0" rIns="0" bIns="0" rtlCol="0" anchor="ctr"/>
          <a:lstStyle/>
          <a:p>
            <a:pPr indent="0" marL="0">
              <a:buNone/>
            </a:pPr>
            <a:r>
              <a:rPr lang="en-US" sz="1400" dirty="0">
                <a:solidFill>
                  <a:srgbClr val="A9BACB"/>
                </a:solidFill>
                <a:latin typeface="Calibri" pitchFamily="34" charset="0"/>
                <a:ea typeface="Calibri" pitchFamily="34" charset="-122"/>
                <a:cs typeface="Calibri" pitchFamily="34" charset="-120"/>
              </a:rPr>
              <a:t>In the open</a:t>
            </a:r>
            <a:endParaRPr lang="en-US" sz="1400" dirty="0"/>
          </a:p>
        </p:txBody>
      </p:sp>
      <p:sp>
        <p:nvSpPr>
          <p:cNvPr id="23" name="Text 21"/>
          <p:cNvSpPr txBox="1"/>
          <p:nvPr/>
        </p:nvSpPr>
        <p:spPr>
          <a:xfrm>
            <a:off x="4709160" y="3200400"/>
            <a:ext cx="1143000" cy="548640"/>
          </a:xfrm>
          <a:prstGeom prst="rect">
            <a:avLst/>
          </a:prstGeom>
          <a:noFill/>
          <a:ln/>
        </p:spPr>
        <p:txBody>
          <a:bodyPr wrap="square" lIns="0" tIns="0" rIns="0" bIns="0" rtlCol="0" anchor="ctr"/>
          <a:lstStyle/>
          <a:p>
            <a:pPr indent="0" marL="0">
              <a:buNone/>
            </a:pPr>
            <a:r>
              <a:rPr lang="en-US" sz="1400" dirty="0">
                <a:solidFill>
                  <a:srgbClr val="FFB547"/>
                </a:solidFill>
                <a:latin typeface="Calibri" pitchFamily="34" charset="0"/>
                <a:ea typeface="Calibri" pitchFamily="34" charset="-122"/>
                <a:cs typeface="Calibri" pitchFamily="34" charset="-120"/>
              </a:rPr>
              <a:t>Wall B or C</a:t>
            </a:r>
            <a:endParaRPr lang="en-US" sz="1400" dirty="0"/>
          </a:p>
        </p:txBody>
      </p:sp>
      <p:sp>
        <p:nvSpPr>
          <p:cNvPr id="24" name="Text 22"/>
          <p:cNvSpPr txBox="1"/>
          <p:nvPr/>
        </p:nvSpPr>
        <p:spPr>
          <a:xfrm>
            <a:off x="5852160" y="3200400"/>
            <a:ext cx="914400" cy="548640"/>
          </a:xfrm>
          <a:prstGeom prst="rect">
            <a:avLst/>
          </a:prstGeom>
          <a:noFill/>
          <a:ln/>
        </p:spPr>
        <p:txBody>
          <a:bodyPr wrap="square" lIns="0" tIns="0" rIns="0" bIns="0" rtlCol="0" anchor="ctr"/>
          <a:lstStyle/>
          <a:p>
            <a:pPr indent="0" marL="0">
              <a:buNone/>
            </a:pPr>
            <a:r>
              <a:rPr lang="en-US" sz="1600" b="1" dirty="0">
                <a:solidFill>
                  <a:srgbClr val="FFB547"/>
                </a:solidFill>
                <a:latin typeface="Arial" pitchFamily="34" charset="0"/>
                <a:ea typeface="Arial" pitchFamily="34" charset="-122"/>
                <a:cs typeface="Arial" pitchFamily="34" charset="-120"/>
              </a:rPr>
              <a:t>5 min</a:t>
            </a:r>
            <a:endParaRPr lang="en-US" sz="1600" dirty="0"/>
          </a:p>
        </p:txBody>
      </p:sp>
      <p:sp>
        <p:nvSpPr>
          <p:cNvPr id="25" name="Shape 23"/>
          <p:cNvSpPr/>
          <p:nvPr/>
        </p:nvSpPr>
        <p:spPr>
          <a:xfrm>
            <a:off x="548640" y="3840480"/>
            <a:ext cx="6263640" cy="548640"/>
          </a:xfrm>
          <a:prstGeom prst="roundRect">
            <a:avLst>
              <a:gd name="adj" fmla="val 10000"/>
            </a:avLst>
          </a:prstGeom>
          <a:solidFill>
            <a:srgbClr val="0B121B"/>
          </a:solidFill>
          <a:ln w="9525">
            <a:solidFill>
              <a:srgbClr val="1E2E40"/>
            </a:solidFill>
            <a:prstDash val="solid"/>
          </a:ln>
        </p:spPr>
      </p:sp>
      <p:sp>
        <p:nvSpPr>
          <p:cNvPr id="26" name="Text 24"/>
          <p:cNvSpPr txBox="1"/>
          <p:nvPr/>
        </p:nvSpPr>
        <p:spPr>
          <a:xfrm>
            <a:off x="685800" y="3840480"/>
            <a:ext cx="2240280" cy="548640"/>
          </a:xfrm>
          <a:prstGeom prst="rect">
            <a:avLst/>
          </a:prstGeom>
          <a:noFill/>
          <a:ln/>
        </p:spPr>
        <p:txBody>
          <a:bodyPr wrap="square" lIns="0" tIns="0" rIns="0" bIns="0" rtlCol="0" anchor="ctr"/>
          <a:lstStyle/>
          <a:p>
            <a:pPr indent="0" marL="0">
              <a:buNone/>
            </a:pPr>
            <a:r>
              <a:rPr lang="en-US" sz="1500" b="1" dirty="0">
                <a:solidFill>
                  <a:srgbClr val="E6EEF5"/>
                </a:solidFill>
                <a:latin typeface="Calibri" pitchFamily="34" charset="0"/>
                <a:ea typeface="Calibri" pitchFamily="34" charset="-122"/>
                <a:cs typeface="Calibri" pitchFamily="34" charset="-120"/>
              </a:rPr>
              <a:t>Continuous operation</a:t>
            </a:r>
            <a:endParaRPr lang="en-US" sz="1500" dirty="0"/>
          </a:p>
        </p:txBody>
      </p:sp>
      <p:sp>
        <p:nvSpPr>
          <p:cNvPr id="27" name="Text 25"/>
          <p:cNvSpPr txBox="1"/>
          <p:nvPr/>
        </p:nvSpPr>
        <p:spPr>
          <a:xfrm>
            <a:off x="2926080" y="3840480"/>
            <a:ext cx="1783080" cy="548640"/>
          </a:xfrm>
          <a:prstGeom prst="rect">
            <a:avLst/>
          </a:prstGeom>
          <a:noFill/>
          <a:ln/>
        </p:spPr>
        <p:txBody>
          <a:bodyPr wrap="square" lIns="0" tIns="0" rIns="0" bIns="0" rtlCol="0" anchor="ctr"/>
          <a:lstStyle/>
          <a:p>
            <a:pPr indent="0" marL="0">
              <a:buNone/>
            </a:pPr>
            <a:r>
              <a:rPr lang="en-US" sz="1400" dirty="0">
                <a:solidFill>
                  <a:srgbClr val="A9BACB"/>
                </a:solidFill>
                <a:latin typeface="Calibri" pitchFamily="34" charset="0"/>
                <a:ea typeface="Calibri" pitchFamily="34" charset="-122"/>
                <a:cs typeface="Calibri" pitchFamily="34" charset="-120"/>
              </a:rPr>
              <a:t>Staffed 24/7</a:t>
            </a:r>
            <a:endParaRPr lang="en-US" sz="1400" dirty="0"/>
          </a:p>
        </p:txBody>
      </p:sp>
      <p:sp>
        <p:nvSpPr>
          <p:cNvPr id="28" name="Text 26"/>
          <p:cNvSpPr txBox="1"/>
          <p:nvPr/>
        </p:nvSpPr>
        <p:spPr>
          <a:xfrm>
            <a:off x="4709160" y="3840480"/>
            <a:ext cx="1143000" cy="548640"/>
          </a:xfrm>
          <a:prstGeom prst="rect">
            <a:avLst/>
          </a:prstGeom>
          <a:noFill/>
          <a:ln/>
        </p:spPr>
        <p:txBody>
          <a:bodyPr wrap="square" lIns="0" tIns="0" rIns="0" bIns="0" rtlCol="0" anchor="ctr"/>
          <a:lstStyle/>
          <a:p>
            <a:pPr indent="0" marL="0">
              <a:buNone/>
            </a:pPr>
            <a:r>
              <a:rPr lang="en-US" sz="1400" dirty="0">
                <a:solidFill>
                  <a:srgbClr val="E6EEF5"/>
                </a:solidFill>
                <a:latin typeface="Calibri" pitchFamily="34" charset="0"/>
                <a:ea typeface="Calibri" pitchFamily="34" charset="-122"/>
                <a:cs typeface="Calibri" pitchFamily="34" charset="-120"/>
              </a:rPr>
              <a:t>Wall A</a:t>
            </a:r>
            <a:endParaRPr lang="en-US" sz="1400" dirty="0"/>
          </a:p>
        </p:txBody>
      </p:sp>
      <p:sp>
        <p:nvSpPr>
          <p:cNvPr id="29" name="Text 27"/>
          <p:cNvSpPr txBox="1"/>
          <p:nvPr/>
        </p:nvSpPr>
        <p:spPr>
          <a:xfrm>
            <a:off x="5852160" y="3840480"/>
            <a:ext cx="914400" cy="548640"/>
          </a:xfrm>
          <a:prstGeom prst="rect">
            <a:avLst/>
          </a:prstGeom>
          <a:noFill/>
          <a:ln/>
        </p:spPr>
        <p:txBody>
          <a:bodyPr wrap="square" lIns="0" tIns="0" rIns="0" bIns="0" rtlCol="0" anchor="ctr"/>
          <a:lstStyle/>
          <a:p>
            <a:pPr indent="0" marL="0">
              <a:buNone/>
            </a:pPr>
            <a:r>
              <a:rPr lang="en-US" sz="1600" b="1" dirty="0">
                <a:solidFill>
                  <a:srgbClr val="3FD0FF"/>
                </a:solidFill>
                <a:latin typeface="Arial" pitchFamily="34" charset="0"/>
                <a:ea typeface="Arial" pitchFamily="34" charset="-122"/>
                <a:cs typeface="Arial" pitchFamily="34" charset="-120"/>
              </a:rPr>
              <a:t>Per AO</a:t>
            </a:r>
            <a:endParaRPr lang="en-US" sz="1600" dirty="0"/>
          </a:p>
        </p:txBody>
      </p:sp>
      <p:sp>
        <p:nvSpPr>
          <p:cNvPr id="30" name="Shape 28"/>
          <p:cNvSpPr/>
          <p:nvPr/>
        </p:nvSpPr>
        <p:spPr>
          <a:xfrm>
            <a:off x="548640" y="4480560"/>
            <a:ext cx="6263640" cy="548640"/>
          </a:xfrm>
          <a:prstGeom prst="roundRect">
            <a:avLst>
              <a:gd name="adj" fmla="val 10000"/>
            </a:avLst>
          </a:prstGeom>
          <a:solidFill>
            <a:srgbClr val="0B121B"/>
          </a:solidFill>
          <a:ln w="9525">
            <a:solidFill>
              <a:srgbClr val="1E2E40"/>
            </a:solidFill>
            <a:prstDash val="solid"/>
          </a:ln>
        </p:spPr>
      </p:sp>
      <p:sp>
        <p:nvSpPr>
          <p:cNvPr id="31" name="Text 29"/>
          <p:cNvSpPr txBox="1"/>
          <p:nvPr/>
        </p:nvSpPr>
        <p:spPr>
          <a:xfrm>
            <a:off x="685800" y="4480560"/>
            <a:ext cx="2240280" cy="548640"/>
          </a:xfrm>
          <a:prstGeom prst="rect">
            <a:avLst/>
          </a:prstGeom>
          <a:noFill/>
          <a:ln/>
        </p:spPr>
        <p:txBody>
          <a:bodyPr wrap="square" lIns="0" tIns="0" rIns="0" bIns="0" rtlCol="0" anchor="ctr"/>
          <a:lstStyle/>
          <a:p>
            <a:pPr indent="0" marL="0">
              <a:buNone/>
            </a:pPr>
            <a:r>
              <a:rPr lang="en-US" sz="1500" b="1" dirty="0">
                <a:solidFill>
                  <a:srgbClr val="E6EEF5"/>
                </a:solidFill>
                <a:latin typeface="Calibri" pitchFamily="34" charset="0"/>
                <a:ea typeface="Calibri" pitchFamily="34" charset="-122"/>
                <a:cs typeface="Calibri" pitchFamily="34" charset="-120"/>
              </a:rPr>
              <a:t>Secure Working Area</a:t>
            </a:r>
            <a:endParaRPr lang="en-US" sz="1500" dirty="0"/>
          </a:p>
        </p:txBody>
      </p:sp>
      <p:sp>
        <p:nvSpPr>
          <p:cNvPr id="32" name="Text 30"/>
          <p:cNvSpPr txBox="1"/>
          <p:nvPr/>
        </p:nvSpPr>
        <p:spPr>
          <a:xfrm>
            <a:off x="2926080" y="4480560"/>
            <a:ext cx="1783080" cy="548640"/>
          </a:xfrm>
          <a:prstGeom prst="rect">
            <a:avLst/>
          </a:prstGeom>
          <a:noFill/>
          <a:ln/>
        </p:spPr>
        <p:txBody>
          <a:bodyPr wrap="square" lIns="0" tIns="0" rIns="0" bIns="0" rtlCol="0" anchor="ctr"/>
          <a:lstStyle/>
          <a:p>
            <a:pPr indent="0" marL="0">
              <a:buNone/>
            </a:pPr>
            <a:r>
              <a:rPr lang="en-US" sz="1400" dirty="0">
                <a:solidFill>
                  <a:srgbClr val="A9BACB"/>
                </a:solidFill>
                <a:latin typeface="Calibri" pitchFamily="34" charset="0"/>
                <a:ea typeface="Calibri" pitchFamily="34" charset="-122"/>
                <a:cs typeface="Calibri" pitchFamily="34" charset="-120"/>
              </a:rPr>
              <a:t>Not stored</a:t>
            </a:r>
            <a:endParaRPr lang="en-US" sz="1400" dirty="0"/>
          </a:p>
        </p:txBody>
      </p:sp>
      <p:sp>
        <p:nvSpPr>
          <p:cNvPr id="33" name="Text 31"/>
          <p:cNvSpPr txBox="1"/>
          <p:nvPr/>
        </p:nvSpPr>
        <p:spPr>
          <a:xfrm>
            <a:off x="4709160" y="4480560"/>
            <a:ext cx="1143000" cy="548640"/>
          </a:xfrm>
          <a:prstGeom prst="rect">
            <a:avLst/>
          </a:prstGeom>
          <a:noFill/>
          <a:ln/>
        </p:spPr>
        <p:txBody>
          <a:bodyPr wrap="square" lIns="0" tIns="0" rIns="0" bIns="0" rtlCol="0" anchor="ctr"/>
          <a:lstStyle/>
          <a:p>
            <a:pPr indent="0" marL="0">
              <a:buNone/>
            </a:pPr>
            <a:r>
              <a:rPr lang="en-US" sz="1400" dirty="0">
                <a:solidFill>
                  <a:srgbClr val="E6EEF5"/>
                </a:solidFill>
                <a:latin typeface="Calibri" pitchFamily="34" charset="0"/>
                <a:ea typeface="Calibri" pitchFamily="34" charset="-122"/>
                <a:cs typeface="Calibri" pitchFamily="34" charset="-120"/>
              </a:rPr>
              <a:t>Wall A</a:t>
            </a:r>
            <a:endParaRPr lang="en-US" sz="1400" dirty="0"/>
          </a:p>
        </p:txBody>
      </p:sp>
      <p:sp>
        <p:nvSpPr>
          <p:cNvPr id="34" name="Text 32"/>
          <p:cNvSpPr txBox="1"/>
          <p:nvPr/>
        </p:nvSpPr>
        <p:spPr>
          <a:xfrm>
            <a:off x="5852160" y="4480560"/>
            <a:ext cx="914400" cy="548640"/>
          </a:xfrm>
          <a:prstGeom prst="rect">
            <a:avLst/>
          </a:prstGeom>
          <a:noFill/>
          <a:ln/>
        </p:spPr>
        <p:txBody>
          <a:bodyPr wrap="square" lIns="0" tIns="0" rIns="0" bIns="0" rtlCol="0" anchor="ctr"/>
          <a:lstStyle/>
          <a:p>
            <a:pPr indent="0" marL="0">
              <a:buNone/>
            </a:pPr>
            <a:r>
              <a:rPr lang="en-US" sz="1600" b="1" dirty="0">
                <a:solidFill>
                  <a:srgbClr val="3FD0FF"/>
                </a:solidFill>
                <a:latin typeface="Arial" pitchFamily="34" charset="0"/>
                <a:ea typeface="Arial" pitchFamily="34" charset="-122"/>
                <a:cs typeface="Arial" pitchFamily="34" charset="-120"/>
              </a:rPr>
              <a:t>15 min</a:t>
            </a:r>
            <a:endParaRPr lang="en-US" sz="1600" dirty="0"/>
          </a:p>
        </p:txBody>
      </p:sp>
      <p:sp>
        <p:nvSpPr>
          <p:cNvPr id="35" name="Text 33"/>
          <p:cNvSpPr txBox="1"/>
          <p:nvPr/>
        </p:nvSpPr>
        <p:spPr>
          <a:xfrm>
            <a:off x="548640" y="5230368"/>
            <a:ext cx="6263640" cy="868680"/>
          </a:xfrm>
          <a:prstGeom prst="rect">
            <a:avLst/>
          </a:prstGeom>
          <a:noFill/>
          <a:ln/>
        </p:spPr>
        <p:txBody>
          <a:bodyPr wrap="square" lIns="0" tIns="0" rIns="0" bIns="0" rtlCol="0" anchor="t"/>
          <a:lstStyle/>
          <a:p>
            <a:pPr indent="0" marL="0">
              <a:buNone/>
            </a:pPr>
            <a:r>
              <a:rPr lang="en-US" sz="1400" dirty="0">
                <a:solidFill>
                  <a:srgbClr val="7D90A4"/>
                </a:solidFill>
                <a:latin typeface="Calibri" pitchFamily="34" charset="0"/>
                <a:ea typeface="Calibri" pitchFamily="34" charset="-122"/>
                <a:cs typeface="Calibri" pitchFamily="34" charset="-120"/>
              </a:rPr>
              <a:t>Response = initial alarm response force for facilities inside the U.S. (Tech Spec 3.H). With AO-accepted SID, open storage can use Wall A and a 15-minute response.</a:t>
            </a:r>
            <a:endParaRPr lang="en-US" sz="1400" dirty="0"/>
          </a:p>
        </p:txBody>
      </p:sp>
      <p:sp>
        <p:nvSpPr>
          <p:cNvPr id="36" name="Shape 34"/>
          <p:cNvSpPr/>
          <p:nvPr/>
        </p:nvSpPr>
        <p:spPr>
          <a:xfrm>
            <a:off x="7178040" y="1600200"/>
            <a:ext cx="4462272" cy="4160520"/>
          </a:xfrm>
          <a:prstGeom prst="roundRect">
            <a:avLst>
              <a:gd name="adj" fmla="val 2198"/>
            </a:avLst>
          </a:prstGeom>
          <a:solidFill>
            <a:srgbClr val="0B121B"/>
          </a:solidFill>
          <a:ln w="15875">
            <a:solidFill>
              <a:srgbClr val="7D90A4"/>
            </a:solidFill>
            <a:prstDash val="dash"/>
          </a:ln>
        </p:spPr>
      </p:sp>
      <p:sp>
        <p:nvSpPr>
          <p:cNvPr id="37" name="Text 35"/>
          <p:cNvSpPr txBox="1"/>
          <p:nvPr/>
        </p:nvSpPr>
        <p:spPr>
          <a:xfrm>
            <a:off x="7360920" y="1728216"/>
            <a:ext cx="4096512"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COMPOUND OR INSTALLATION</a:t>
            </a:r>
            <a:endParaRPr lang="en-US" sz="1400" dirty="0"/>
          </a:p>
        </p:txBody>
      </p:sp>
      <p:sp>
        <p:nvSpPr>
          <p:cNvPr id="38" name="Shape 36"/>
          <p:cNvSpPr/>
          <p:nvPr/>
        </p:nvSpPr>
        <p:spPr>
          <a:xfrm>
            <a:off x="7452360" y="2167128"/>
            <a:ext cx="3913632" cy="3319272"/>
          </a:xfrm>
          <a:prstGeom prst="roundRect">
            <a:avLst>
              <a:gd name="adj" fmla="val 2755"/>
            </a:avLst>
          </a:prstGeom>
          <a:solidFill>
            <a:srgbClr val="101A26"/>
          </a:solidFill>
          <a:ln w="15875">
            <a:solidFill>
              <a:srgbClr val="A9BACB"/>
            </a:solidFill>
            <a:prstDash val="dash"/>
          </a:ln>
        </p:spPr>
      </p:sp>
      <p:sp>
        <p:nvSpPr>
          <p:cNvPr id="39" name="Text 37"/>
          <p:cNvSpPr txBox="1"/>
          <p:nvPr/>
        </p:nvSpPr>
        <p:spPr>
          <a:xfrm>
            <a:off x="7635240" y="2295144"/>
            <a:ext cx="3547872" cy="274320"/>
          </a:xfrm>
          <a:prstGeom prst="rect">
            <a:avLst/>
          </a:prstGeom>
          <a:noFill/>
          <a:ln/>
        </p:spPr>
        <p:txBody>
          <a:bodyPr wrap="square" lIns="0" tIns="0" rIns="0" bIns="0" rtlCol="0" anchor="ctr"/>
          <a:lstStyle/>
          <a:p>
            <a:pPr indent="0" marL="0">
              <a:buNone/>
            </a:pPr>
            <a:r>
              <a:rPr lang="en-US" sz="1400" b="1" spc="100" kern="0" dirty="0">
                <a:solidFill>
                  <a:srgbClr val="A9BACB"/>
                </a:solidFill>
                <a:latin typeface="Courier New" pitchFamily="34" charset="0"/>
                <a:ea typeface="Courier New" pitchFamily="34" charset="-122"/>
                <a:cs typeface="Courier New" pitchFamily="34" charset="-120"/>
              </a:rPr>
              <a:t>CONTROLLED BUILDING</a:t>
            </a:r>
            <a:endParaRPr lang="en-US" sz="1400" dirty="0"/>
          </a:p>
        </p:txBody>
      </p:sp>
      <p:sp>
        <p:nvSpPr>
          <p:cNvPr id="40" name="Shape 38"/>
          <p:cNvSpPr/>
          <p:nvPr/>
        </p:nvSpPr>
        <p:spPr>
          <a:xfrm>
            <a:off x="7726680" y="2734056"/>
            <a:ext cx="3364992" cy="2478024"/>
          </a:xfrm>
          <a:prstGeom prst="roundRect">
            <a:avLst>
              <a:gd name="adj" fmla="val 3690"/>
            </a:avLst>
          </a:prstGeom>
          <a:solidFill>
            <a:srgbClr val="15212F"/>
          </a:solidFill>
          <a:ln w="15875">
            <a:solidFill>
              <a:srgbClr val="FFB547"/>
            </a:solidFill>
            <a:prstDash val="dash"/>
          </a:ln>
        </p:spPr>
      </p:sp>
      <p:sp>
        <p:nvSpPr>
          <p:cNvPr id="41" name="Text 39"/>
          <p:cNvSpPr txBox="1"/>
          <p:nvPr/>
        </p:nvSpPr>
        <p:spPr>
          <a:xfrm>
            <a:off x="7909560" y="2862072"/>
            <a:ext cx="2999232" cy="274320"/>
          </a:xfrm>
          <a:prstGeom prst="rect">
            <a:avLst/>
          </a:prstGeom>
          <a:noFill/>
          <a:ln/>
        </p:spPr>
        <p:txBody>
          <a:bodyPr wrap="square" lIns="0" tIns="0" rIns="0" bIns="0" rtlCol="0" anchor="ctr"/>
          <a:lstStyle/>
          <a:p>
            <a:pPr indent="0" marL="0">
              <a:buNone/>
            </a:pPr>
            <a:r>
              <a:rPr lang="en-US" sz="1400" b="1" spc="100" kern="0" dirty="0">
                <a:solidFill>
                  <a:srgbClr val="FFB547"/>
                </a:solidFill>
                <a:latin typeface="Courier New" pitchFamily="34" charset="0"/>
                <a:ea typeface="Courier New" pitchFamily="34" charset="-122"/>
                <a:cs typeface="Courier New" pitchFamily="34" charset="-120"/>
              </a:rPr>
              <a:t>ALARMED OFFICE AREA</a:t>
            </a:r>
            <a:endParaRPr lang="en-US" sz="1400" dirty="0"/>
          </a:p>
        </p:txBody>
      </p:sp>
      <p:sp>
        <p:nvSpPr>
          <p:cNvPr id="42" name="Shape 40"/>
          <p:cNvSpPr/>
          <p:nvPr/>
        </p:nvSpPr>
        <p:spPr>
          <a:xfrm>
            <a:off x="8001000" y="3300984"/>
            <a:ext cx="2816352" cy="1636776"/>
          </a:xfrm>
          <a:prstGeom prst="roundRect">
            <a:avLst>
              <a:gd name="adj" fmla="val 5587"/>
            </a:avLst>
          </a:prstGeom>
          <a:solidFill>
            <a:srgbClr val="0E2A38"/>
          </a:solidFill>
          <a:ln w="25400">
            <a:solidFill>
              <a:srgbClr val="3FD0FF"/>
            </a:solidFill>
            <a:prstDash val="solid"/>
          </a:ln>
        </p:spPr>
      </p:sp>
      <p:sp>
        <p:nvSpPr>
          <p:cNvPr id="43" name="Text 41"/>
          <p:cNvSpPr txBox="1"/>
          <p:nvPr/>
        </p:nvSpPr>
        <p:spPr>
          <a:xfrm>
            <a:off x="8183880" y="3410712"/>
            <a:ext cx="2450592" cy="411480"/>
          </a:xfrm>
          <a:prstGeom prst="rect">
            <a:avLst/>
          </a:prstGeom>
          <a:noFill/>
          <a:ln/>
        </p:spPr>
        <p:txBody>
          <a:bodyPr wrap="square" lIns="0" tIns="0" rIns="0" bIns="0" rtlCol="0" anchor="t"/>
          <a:lstStyle/>
          <a:p>
            <a:pPr indent="0" marL="0">
              <a:buNone/>
            </a:pPr>
            <a:r>
              <a:rPr lang="en-US" sz="2400" b="1" dirty="0">
                <a:solidFill>
                  <a:srgbClr val="3FD0FF"/>
                </a:solidFill>
                <a:latin typeface="Arial" pitchFamily="34" charset="0"/>
                <a:ea typeface="Arial" pitchFamily="34" charset="-122"/>
                <a:cs typeface="Arial" pitchFamily="34" charset="-120"/>
              </a:rPr>
              <a:t>SCIF</a:t>
            </a:r>
            <a:endParaRPr lang="en-US" sz="2400" dirty="0"/>
          </a:p>
        </p:txBody>
      </p:sp>
      <p:sp>
        <p:nvSpPr>
          <p:cNvPr id="44" name="Text 42"/>
          <p:cNvSpPr txBox="1"/>
          <p:nvPr/>
        </p:nvSpPr>
        <p:spPr>
          <a:xfrm>
            <a:off x="8183880" y="3867912"/>
            <a:ext cx="2450592" cy="822960"/>
          </a:xfrm>
          <a:prstGeom prst="rect">
            <a:avLst/>
          </a:prstGeom>
          <a:noFill/>
          <a:ln/>
        </p:spPr>
        <p:txBody>
          <a:bodyPr wrap="square" lIns="0" tIns="0" rIns="0" bIns="0" rtlCol="0" anchor="t"/>
          <a:lstStyle/>
          <a:p>
            <a:pPr indent="0" marL="0">
              <a:buNone/>
            </a:pPr>
            <a:r>
              <a:rPr lang="en-US" sz="1400" dirty="0">
                <a:solidFill>
                  <a:srgbClr val="E6EEF5"/>
                </a:solidFill>
                <a:latin typeface="Calibri" pitchFamily="34" charset="0"/>
                <a:ea typeface="Calibri" pitchFamily="34" charset="-122"/>
                <a:cs typeface="Calibri" pitchFamily="34" charset="-120"/>
              </a:rPr>
              <a:t>Layers that detect an intruder before the SCIF wall</a:t>
            </a:r>
            <a:endParaRPr lang="en-US" sz="1400" dirty="0"/>
          </a:p>
        </p:txBody>
      </p:sp>
      <p:sp>
        <p:nvSpPr>
          <p:cNvPr id="45" name="Text 43"/>
          <p:cNvSpPr txBox="1"/>
          <p:nvPr/>
        </p:nvSpPr>
        <p:spPr>
          <a:xfrm>
            <a:off x="7178040" y="5833872"/>
            <a:ext cx="4462272" cy="457200"/>
          </a:xfrm>
          <a:prstGeom prst="rect">
            <a:avLst/>
          </a:prstGeom>
          <a:noFill/>
          <a:ln/>
        </p:spPr>
        <p:txBody>
          <a:bodyPr wrap="square" lIns="0" tIns="0" rIns="0" bIns="0" rtlCol="0" anchor="t"/>
          <a:lstStyle/>
          <a:p>
            <a:pPr indent="0" marL="0">
              <a:buNone/>
            </a:pPr>
            <a:r>
              <a:rPr lang="en-US" sz="1400" dirty="0">
                <a:solidFill>
                  <a:srgbClr val="7D90A4"/>
                </a:solidFill>
                <a:latin typeface="Calibri" pitchFamily="34" charset="0"/>
                <a:ea typeface="Calibri" pitchFamily="34" charset="-122"/>
                <a:cs typeface="Calibri" pitchFamily="34" charset="-120"/>
              </a:rPr>
              <a:t>The AO decides. SID is recorded in FFC Section B, and it is mandatory outside the U.S.</a:t>
            </a:r>
            <a:endParaRPr lang="en-US" sz="14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txBox="1"/>
          <p:nvPr/>
        </p:nvSpPr>
        <p:spPr>
          <a:xfrm>
            <a:off x="548640" y="384048"/>
            <a:ext cx="8229600" cy="274320"/>
          </a:xfrm>
          <a:prstGeom prst="rect">
            <a:avLst/>
          </a:prstGeom>
          <a:noFill/>
          <a:ln/>
        </p:spPr>
        <p:txBody>
          <a:bodyPr wrap="square" lIns="0" tIns="0" rIns="0" bIns="0" rtlCol="0" anchor="t"/>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08 · ANATOMY</a:t>
            </a:r>
            <a:endParaRPr lang="en-US" sz="1400" dirty="0"/>
          </a:p>
        </p:txBody>
      </p:sp>
      <p:sp>
        <p:nvSpPr>
          <p:cNvPr id="3" name="Text 1"/>
          <p:cNvSpPr txBox="1"/>
          <p:nvPr/>
        </p:nvSpPr>
        <p:spPr>
          <a:xfrm>
            <a:off x="548640" y="676656"/>
            <a:ext cx="11091672" cy="713232"/>
          </a:xfrm>
          <a:prstGeom prst="rect">
            <a:avLst/>
          </a:prstGeom>
          <a:noFill/>
          <a:ln/>
        </p:spPr>
        <p:txBody>
          <a:bodyPr wrap="square" lIns="0" tIns="0" rIns="0" bIns="0" rtlCol="0" anchor="ctr"/>
          <a:lstStyle/>
          <a:p>
            <a:pPr indent="0" marL="0">
              <a:buNone/>
            </a:pPr>
            <a:r>
              <a:rPr lang="en-US" sz="3200" b="1" dirty="0">
                <a:solidFill>
                  <a:srgbClr val="E6EEF5"/>
                </a:solidFill>
                <a:latin typeface="Arial" pitchFamily="34" charset="0"/>
                <a:ea typeface="Arial" pitchFamily="34" charset="-122"/>
                <a:cs typeface="Arial" pitchFamily="34" charset="-120"/>
              </a:rPr>
              <a:t>Anatomy of a SCIF</a:t>
            </a:r>
            <a:endParaRPr lang="en-US" sz="3200" dirty="0"/>
          </a:p>
        </p:txBody>
      </p:sp>
      <p:sp>
        <p:nvSpPr>
          <p:cNvPr id="4" name="Text 2"/>
          <p:cNvSpPr txBox="1"/>
          <p:nvPr/>
        </p:nvSpPr>
        <p:spPr>
          <a:xfrm>
            <a:off x="548640" y="6382512"/>
            <a:ext cx="9692640" cy="274320"/>
          </a:xfrm>
          <a:prstGeom prst="rect">
            <a:avLst/>
          </a:prstGeom>
          <a:noFill/>
          <a:ln/>
        </p:spPr>
        <p:txBody>
          <a:bodyPr wrap="square" lIns="0" tIns="0" rIns="0" bIns="0" rtlCol="0" anchor="ctr"/>
          <a:lstStyle/>
          <a:p>
            <a:pPr indent="0" marL="0">
              <a:buNone/>
            </a:pPr>
            <a:r>
              <a:rPr lang="en-US" sz="1400" dirty="0">
                <a:solidFill>
                  <a:srgbClr val="7D90A4"/>
                </a:solidFill>
                <a:latin typeface="Calibri" pitchFamily="34" charset="0"/>
                <a:ea typeface="Calibri" pitchFamily="34" charset="-122"/>
                <a:cs typeface="Calibri" pitchFamily="34" charset="-120"/>
              </a:rPr>
              <a:t>Illustrative, not to scale. Countermeasures and approvals are set by your AO and CTTA.</a:t>
            </a:r>
            <a:endParaRPr lang="en-US" sz="1400" dirty="0"/>
          </a:p>
        </p:txBody>
      </p:sp>
      <p:sp>
        <p:nvSpPr>
          <p:cNvPr id="5" name="Text 3"/>
          <p:cNvSpPr txBox="1"/>
          <p:nvPr/>
        </p:nvSpPr>
        <p:spPr>
          <a:xfrm>
            <a:off x="10360152" y="6382512"/>
            <a:ext cx="1280160" cy="274320"/>
          </a:xfrm>
          <a:prstGeom prst="rect">
            <a:avLst/>
          </a:prstGeom>
          <a:noFill/>
          <a:ln/>
        </p:spPr>
        <p:txBody>
          <a:bodyPr wrap="square" lIns="0" tIns="0" rIns="0" bIns="0" rtlCol="0" anchor="ctr"/>
          <a:lstStyle/>
          <a:p>
            <a:pPr algn="r" indent="0" marL="0">
              <a:buNone/>
            </a:pPr>
            <a:r>
              <a:rPr lang="en-US" sz="1400" dirty="0">
                <a:solidFill>
                  <a:srgbClr val="7D90A4"/>
                </a:solidFill>
                <a:latin typeface="Courier New" pitchFamily="34" charset="0"/>
                <a:ea typeface="Courier New" pitchFamily="34" charset="-122"/>
                <a:cs typeface="Courier New" pitchFamily="34" charset="-120"/>
              </a:rPr>
              <a:t>08 / 24</a:t>
            </a:r>
            <a:endParaRPr lang="en-US" sz="1400" dirty="0"/>
          </a:p>
        </p:txBody>
      </p:sp>
      <p:pic>
        <p:nvPicPr>
          <p:cNvPr id="6" name="Image 0" descr="/tmp/claude-0/-home-claude/119f60ed-bfd1-53ab-8076-8218a72e1c17/scratchpad/deck/assets/explorer-clean.png">    </p:cNvPr>
          <p:cNvPicPr>
            <a:picLocks noChangeAspect="1"/>
          </p:cNvPicPr>
          <p:nvPr/>
        </p:nvPicPr>
        <p:blipFill>
          <a:blip r:embed="rId1"/>
          <a:stretch>
            <a:fillRect/>
          </a:stretch>
        </p:blipFill>
        <p:spPr>
          <a:xfrm>
            <a:off x="457200" y="1444752"/>
            <a:ext cx="7589520" cy="4806696"/>
          </a:xfrm>
          <a:prstGeom prst="rect">
            <a:avLst/>
          </a:prstGeom>
        </p:spPr>
      </p:pic>
      <p:sp>
        <p:nvSpPr>
          <p:cNvPr id="7" name="Shape 4"/>
          <p:cNvSpPr/>
          <p:nvPr/>
        </p:nvSpPr>
        <p:spPr>
          <a:xfrm>
            <a:off x="4149928" y="4495533"/>
            <a:ext cx="292608" cy="292608"/>
          </a:xfrm>
          <a:prstGeom prst="ellipse">
            <a:avLst/>
          </a:prstGeom>
          <a:solidFill>
            <a:srgbClr val="FFB547"/>
          </a:solidFill>
          <a:ln w="9525">
            <a:solidFill>
              <a:srgbClr val="FFB547"/>
            </a:solidFill>
            <a:prstDash val="solid"/>
          </a:ln>
        </p:spPr>
      </p:sp>
      <p:sp>
        <p:nvSpPr>
          <p:cNvPr id="8" name="Text 5"/>
          <p:cNvSpPr txBox="1"/>
          <p:nvPr/>
        </p:nvSpPr>
        <p:spPr>
          <a:xfrm>
            <a:off x="4149928" y="4495533"/>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1</a:t>
            </a:r>
            <a:endParaRPr lang="en-US" sz="1400" dirty="0"/>
          </a:p>
        </p:txBody>
      </p:sp>
      <p:sp>
        <p:nvSpPr>
          <p:cNvPr id="9" name="Shape 6"/>
          <p:cNvSpPr/>
          <p:nvPr/>
        </p:nvSpPr>
        <p:spPr>
          <a:xfrm>
            <a:off x="2989997" y="3862441"/>
            <a:ext cx="292608" cy="292608"/>
          </a:xfrm>
          <a:prstGeom prst="ellipse">
            <a:avLst/>
          </a:prstGeom>
          <a:solidFill>
            <a:srgbClr val="FFB547"/>
          </a:solidFill>
          <a:ln w="9525">
            <a:solidFill>
              <a:srgbClr val="FFB547"/>
            </a:solidFill>
            <a:prstDash val="solid"/>
          </a:ln>
        </p:spPr>
      </p:sp>
      <p:sp>
        <p:nvSpPr>
          <p:cNvPr id="10" name="Text 7"/>
          <p:cNvSpPr txBox="1"/>
          <p:nvPr/>
        </p:nvSpPr>
        <p:spPr>
          <a:xfrm>
            <a:off x="2989997" y="3862441"/>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2</a:t>
            </a:r>
            <a:endParaRPr lang="en-US" sz="1400" dirty="0"/>
          </a:p>
        </p:txBody>
      </p:sp>
      <p:sp>
        <p:nvSpPr>
          <p:cNvPr id="11" name="Shape 8"/>
          <p:cNvSpPr/>
          <p:nvPr/>
        </p:nvSpPr>
        <p:spPr>
          <a:xfrm>
            <a:off x="3260057" y="4068623"/>
            <a:ext cx="292608" cy="292608"/>
          </a:xfrm>
          <a:prstGeom prst="ellipse">
            <a:avLst/>
          </a:prstGeom>
          <a:solidFill>
            <a:srgbClr val="FFB547"/>
          </a:solidFill>
          <a:ln w="9525">
            <a:solidFill>
              <a:srgbClr val="FFB547"/>
            </a:solidFill>
            <a:prstDash val="solid"/>
          </a:ln>
        </p:spPr>
      </p:sp>
      <p:sp>
        <p:nvSpPr>
          <p:cNvPr id="12" name="Text 9"/>
          <p:cNvSpPr txBox="1"/>
          <p:nvPr/>
        </p:nvSpPr>
        <p:spPr>
          <a:xfrm>
            <a:off x="3260057" y="4068623"/>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3</a:t>
            </a:r>
            <a:endParaRPr lang="en-US" sz="1400" dirty="0"/>
          </a:p>
        </p:txBody>
      </p:sp>
      <p:sp>
        <p:nvSpPr>
          <p:cNvPr id="13" name="Shape 10"/>
          <p:cNvSpPr/>
          <p:nvPr/>
        </p:nvSpPr>
        <p:spPr>
          <a:xfrm>
            <a:off x="3184794" y="3570244"/>
            <a:ext cx="292608" cy="292608"/>
          </a:xfrm>
          <a:prstGeom prst="ellipse">
            <a:avLst/>
          </a:prstGeom>
          <a:solidFill>
            <a:srgbClr val="FFB547"/>
          </a:solidFill>
          <a:ln w="9525">
            <a:solidFill>
              <a:srgbClr val="FFB547"/>
            </a:solidFill>
            <a:prstDash val="solid"/>
          </a:ln>
        </p:spPr>
      </p:sp>
      <p:sp>
        <p:nvSpPr>
          <p:cNvPr id="14" name="Text 11"/>
          <p:cNvSpPr txBox="1"/>
          <p:nvPr/>
        </p:nvSpPr>
        <p:spPr>
          <a:xfrm>
            <a:off x="3184794" y="3570244"/>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4</a:t>
            </a:r>
            <a:endParaRPr lang="en-US" sz="1400" dirty="0"/>
          </a:p>
        </p:txBody>
      </p:sp>
      <p:sp>
        <p:nvSpPr>
          <p:cNvPr id="15" name="Shape 12"/>
          <p:cNvSpPr/>
          <p:nvPr/>
        </p:nvSpPr>
        <p:spPr>
          <a:xfrm>
            <a:off x="1927464" y="2782199"/>
            <a:ext cx="292608" cy="292608"/>
          </a:xfrm>
          <a:prstGeom prst="ellipse">
            <a:avLst/>
          </a:prstGeom>
          <a:solidFill>
            <a:srgbClr val="FFB547"/>
          </a:solidFill>
          <a:ln w="9525">
            <a:solidFill>
              <a:srgbClr val="FFB547"/>
            </a:solidFill>
            <a:prstDash val="solid"/>
          </a:ln>
        </p:spPr>
      </p:sp>
      <p:sp>
        <p:nvSpPr>
          <p:cNvPr id="16" name="Text 13"/>
          <p:cNvSpPr txBox="1"/>
          <p:nvPr/>
        </p:nvSpPr>
        <p:spPr>
          <a:xfrm>
            <a:off x="1927464" y="2782199"/>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5</a:t>
            </a:r>
            <a:endParaRPr lang="en-US" sz="1400" dirty="0"/>
          </a:p>
        </p:txBody>
      </p:sp>
      <p:sp>
        <p:nvSpPr>
          <p:cNvPr id="17" name="Shape 14"/>
          <p:cNvSpPr/>
          <p:nvPr/>
        </p:nvSpPr>
        <p:spPr>
          <a:xfrm>
            <a:off x="2494148" y="2923870"/>
            <a:ext cx="292608" cy="292608"/>
          </a:xfrm>
          <a:prstGeom prst="ellipse">
            <a:avLst/>
          </a:prstGeom>
          <a:solidFill>
            <a:srgbClr val="FFB547"/>
          </a:solidFill>
          <a:ln w="9525">
            <a:solidFill>
              <a:srgbClr val="FFB547"/>
            </a:solidFill>
            <a:prstDash val="solid"/>
          </a:ln>
        </p:spPr>
      </p:sp>
      <p:sp>
        <p:nvSpPr>
          <p:cNvPr id="18" name="Text 15"/>
          <p:cNvSpPr txBox="1"/>
          <p:nvPr/>
        </p:nvSpPr>
        <p:spPr>
          <a:xfrm>
            <a:off x="2494148" y="2923870"/>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6</a:t>
            </a:r>
            <a:endParaRPr lang="en-US" sz="1400" dirty="0"/>
          </a:p>
        </p:txBody>
      </p:sp>
      <p:sp>
        <p:nvSpPr>
          <p:cNvPr id="19" name="Shape 16"/>
          <p:cNvSpPr/>
          <p:nvPr/>
        </p:nvSpPr>
        <p:spPr>
          <a:xfrm>
            <a:off x="2503002" y="3672070"/>
            <a:ext cx="292608" cy="292608"/>
          </a:xfrm>
          <a:prstGeom prst="ellipse">
            <a:avLst/>
          </a:prstGeom>
          <a:solidFill>
            <a:srgbClr val="FFB547"/>
          </a:solidFill>
          <a:ln w="9525">
            <a:solidFill>
              <a:srgbClr val="FFB547"/>
            </a:solidFill>
            <a:prstDash val="solid"/>
          </a:ln>
        </p:spPr>
      </p:sp>
      <p:sp>
        <p:nvSpPr>
          <p:cNvPr id="20" name="Text 17"/>
          <p:cNvSpPr txBox="1"/>
          <p:nvPr/>
        </p:nvSpPr>
        <p:spPr>
          <a:xfrm>
            <a:off x="2503002" y="3672070"/>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7</a:t>
            </a:r>
            <a:endParaRPr lang="en-US" sz="1400" dirty="0"/>
          </a:p>
        </p:txBody>
      </p:sp>
      <p:sp>
        <p:nvSpPr>
          <p:cNvPr id="21" name="Shape 18"/>
          <p:cNvSpPr/>
          <p:nvPr/>
        </p:nvSpPr>
        <p:spPr>
          <a:xfrm>
            <a:off x="6443228" y="3180649"/>
            <a:ext cx="292608" cy="292608"/>
          </a:xfrm>
          <a:prstGeom prst="ellipse">
            <a:avLst/>
          </a:prstGeom>
          <a:solidFill>
            <a:srgbClr val="FFB547"/>
          </a:solidFill>
          <a:ln w="9525">
            <a:solidFill>
              <a:srgbClr val="FFB547"/>
            </a:solidFill>
            <a:prstDash val="solid"/>
          </a:ln>
        </p:spPr>
      </p:sp>
      <p:sp>
        <p:nvSpPr>
          <p:cNvPr id="22" name="Text 19"/>
          <p:cNvSpPr txBox="1"/>
          <p:nvPr/>
        </p:nvSpPr>
        <p:spPr>
          <a:xfrm>
            <a:off x="6443228" y="3180649"/>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8</a:t>
            </a:r>
            <a:endParaRPr lang="en-US" sz="1400" dirty="0"/>
          </a:p>
        </p:txBody>
      </p:sp>
      <p:sp>
        <p:nvSpPr>
          <p:cNvPr id="23" name="Shape 20"/>
          <p:cNvSpPr/>
          <p:nvPr/>
        </p:nvSpPr>
        <p:spPr>
          <a:xfrm>
            <a:off x="4986673" y="2970672"/>
            <a:ext cx="292608" cy="292608"/>
          </a:xfrm>
          <a:prstGeom prst="ellipse">
            <a:avLst/>
          </a:prstGeom>
          <a:solidFill>
            <a:srgbClr val="FFB547"/>
          </a:solidFill>
          <a:ln w="9525">
            <a:solidFill>
              <a:srgbClr val="FFB547"/>
            </a:solidFill>
            <a:prstDash val="solid"/>
          </a:ln>
        </p:spPr>
      </p:sp>
      <p:sp>
        <p:nvSpPr>
          <p:cNvPr id="24" name="Text 21"/>
          <p:cNvSpPr txBox="1"/>
          <p:nvPr/>
        </p:nvSpPr>
        <p:spPr>
          <a:xfrm>
            <a:off x="4986673" y="2970672"/>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9</a:t>
            </a:r>
            <a:endParaRPr lang="en-US" sz="1400" dirty="0"/>
          </a:p>
        </p:txBody>
      </p:sp>
      <p:sp>
        <p:nvSpPr>
          <p:cNvPr id="25" name="Shape 22"/>
          <p:cNvSpPr/>
          <p:nvPr/>
        </p:nvSpPr>
        <p:spPr>
          <a:xfrm>
            <a:off x="2839471" y="2618392"/>
            <a:ext cx="292608" cy="292608"/>
          </a:xfrm>
          <a:prstGeom prst="ellipse">
            <a:avLst/>
          </a:prstGeom>
          <a:solidFill>
            <a:srgbClr val="FFB547"/>
          </a:solidFill>
          <a:ln w="9525">
            <a:solidFill>
              <a:srgbClr val="FFB547"/>
            </a:solidFill>
            <a:prstDash val="solid"/>
          </a:ln>
        </p:spPr>
      </p:sp>
      <p:sp>
        <p:nvSpPr>
          <p:cNvPr id="26" name="Text 23"/>
          <p:cNvSpPr txBox="1"/>
          <p:nvPr/>
        </p:nvSpPr>
        <p:spPr>
          <a:xfrm>
            <a:off x="2839471" y="2618392"/>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10</a:t>
            </a:r>
            <a:endParaRPr lang="en-US" sz="1400" dirty="0"/>
          </a:p>
        </p:txBody>
      </p:sp>
      <p:sp>
        <p:nvSpPr>
          <p:cNvPr id="27" name="Shape 24"/>
          <p:cNvSpPr/>
          <p:nvPr/>
        </p:nvSpPr>
        <p:spPr>
          <a:xfrm>
            <a:off x="5548930" y="3114241"/>
            <a:ext cx="292608" cy="292608"/>
          </a:xfrm>
          <a:prstGeom prst="ellipse">
            <a:avLst/>
          </a:prstGeom>
          <a:solidFill>
            <a:srgbClr val="FFB547"/>
          </a:solidFill>
          <a:ln w="9525">
            <a:solidFill>
              <a:srgbClr val="FFB547"/>
            </a:solidFill>
            <a:prstDash val="solid"/>
          </a:ln>
        </p:spPr>
      </p:sp>
      <p:sp>
        <p:nvSpPr>
          <p:cNvPr id="28" name="Text 25"/>
          <p:cNvSpPr txBox="1"/>
          <p:nvPr/>
        </p:nvSpPr>
        <p:spPr>
          <a:xfrm>
            <a:off x="5548930" y="3114241"/>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11</a:t>
            </a:r>
            <a:endParaRPr lang="en-US" sz="1400" dirty="0"/>
          </a:p>
        </p:txBody>
      </p:sp>
      <p:sp>
        <p:nvSpPr>
          <p:cNvPr id="29" name="Shape 26"/>
          <p:cNvSpPr/>
          <p:nvPr/>
        </p:nvSpPr>
        <p:spPr>
          <a:xfrm>
            <a:off x="5942952" y="3373549"/>
            <a:ext cx="292608" cy="292608"/>
          </a:xfrm>
          <a:prstGeom prst="ellipse">
            <a:avLst/>
          </a:prstGeom>
          <a:solidFill>
            <a:srgbClr val="FFB547"/>
          </a:solidFill>
          <a:ln w="9525">
            <a:solidFill>
              <a:srgbClr val="FFB547"/>
            </a:solidFill>
            <a:prstDash val="solid"/>
          </a:ln>
        </p:spPr>
      </p:sp>
      <p:sp>
        <p:nvSpPr>
          <p:cNvPr id="30" name="Text 27"/>
          <p:cNvSpPr txBox="1"/>
          <p:nvPr/>
        </p:nvSpPr>
        <p:spPr>
          <a:xfrm>
            <a:off x="5942952" y="3373549"/>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12</a:t>
            </a:r>
            <a:endParaRPr lang="en-US" sz="1400" dirty="0"/>
          </a:p>
        </p:txBody>
      </p:sp>
      <p:sp>
        <p:nvSpPr>
          <p:cNvPr id="31" name="Shape 28"/>
          <p:cNvSpPr/>
          <p:nvPr/>
        </p:nvSpPr>
        <p:spPr>
          <a:xfrm>
            <a:off x="5292151" y="4765594"/>
            <a:ext cx="292608" cy="292608"/>
          </a:xfrm>
          <a:prstGeom prst="ellipse">
            <a:avLst/>
          </a:prstGeom>
          <a:solidFill>
            <a:srgbClr val="FFB547"/>
          </a:solidFill>
          <a:ln w="9525">
            <a:solidFill>
              <a:srgbClr val="FFB547"/>
            </a:solidFill>
            <a:prstDash val="solid"/>
          </a:ln>
        </p:spPr>
      </p:sp>
      <p:sp>
        <p:nvSpPr>
          <p:cNvPr id="32" name="Text 29"/>
          <p:cNvSpPr txBox="1"/>
          <p:nvPr/>
        </p:nvSpPr>
        <p:spPr>
          <a:xfrm>
            <a:off x="5292151" y="4765594"/>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13</a:t>
            </a:r>
            <a:endParaRPr lang="en-US" sz="1400" dirty="0"/>
          </a:p>
        </p:txBody>
      </p:sp>
      <p:sp>
        <p:nvSpPr>
          <p:cNvPr id="33" name="Shape 30"/>
          <p:cNvSpPr/>
          <p:nvPr/>
        </p:nvSpPr>
        <p:spPr>
          <a:xfrm>
            <a:off x="3503554" y="2702509"/>
            <a:ext cx="292608" cy="292608"/>
          </a:xfrm>
          <a:prstGeom prst="ellipse">
            <a:avLst/>
          </a:prstGeom>
          <a:solidFill>
            <a:srgbClr val="FFB547"/>
          </a:solidFill>
          <a:ln w="9525">
            <a:solidFill>
              <a:srgbClr val="FFB547"/>
            </a:solidFill>
            <a:prstDash val="solid"/>
          </a:ln>
        </p:spPr>
      </p:sp>
      <p:sp>
        <p:nvSpPr>
          <p:cNvPr id="34" name="Text 31"/>
          <p:cNvSpPr txBox="1"/>
          <p:nvPr/>
        </p:nvSpPr>
        <p:spPr>
          <a:xfrm>
            <a:off x="3503554" y="2702509"/>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14</a:t>
            </a:r>
            <a:endParaRPr lang="en-US" sz="1400" dirty="0"/>
          </a:p>
        </p:txBody>
      </p:sp>
      <p:sp>
        <p:nvSpPr>
          <p:cNvPr id="35" name="Shape 32"/>
          <p:cNvSpPr/>
          <p:nvPr/>
        </p:nvSpPr>
        <p:spPr>
          <a:xfrm>
            <a:off x="8247888" y="1481328"/>
            <a:ext cx="3392424" cy="4754880"/>
          </a:xfrm>
          <a:prstGeom prst="roundRect">
            <a:avLst>
              <a:gd name="adj" fmla="val 2156"/>
            </a:avLst>
          </a:prstGeom>
          <a:solidFill>
            <a:srgbClr val="0B121B"/>
          </a:solidFill>
          <a:ln w="9525">
            <a:solidFill>
              <a:srgbClr val="1E2E40"/>
            </a:solidFill>
            <a:prstDash val="solid"/>
          </a:ln>
        </p:spPr>
      </p:sp>
      <p:sp>
        <p:nvSpPr>
          <p:cNvPr id="36" name="Shape 33"/>
          <p:cNvSpPr/>
          <p:nvPr/>
        </p:nvSpPr>
        <p:spPr>
          <a:xfrm>
            <a:off x="8394192" y="1623060"/>
            <a:ext cx="292608" cy="292608"/>
          </a:xfrm>
          <a:prstGeom prst="ellipse">
            <a:avLst/>
          </a:prstGeom>
          <a:solidFill>
            <a:srgbClr val="FFB547"/>
          </a:solidFill>
          <a:ln w="9525">
            <a:solidFill>
              <a:srgbClr val="FFB547"/>
            </a:solidFill>
            <a:prstDash val="solid"/>
          </a:ln>
        </p:spPr>
      </p:sp>
      <p:sp>
        <p:nvSpPr>
          <p:cNvPr id="37" name="Text 34"/>
          <p:cNvSpPr txBox="1"/>
          <p:nvPr/>
        </p:nvSpPr>
        <p:spPr>
          <a:xfrm>
            <a:off x="8394192" y="1623060"/>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1</a:t>
            </a:r>
            <a:endParaRPr lang="en-US" sz="1400" dirty="0"/>
          </a:p>
        </p:txBody>
      </p:sp>
      <p:sp>
        <p:nvSpPr>
          <p:cNvPr id="38" name="Text 35"/>
          <p:cNvSpPr txBox="1"/>
          <p:nvPr/>
        </p:nvSpPr>
        <p:spPr>
          <a:xfrm>
            <a:off x="8778240" y="1627632"/>
            <a:ext cx="2788920" cy="283464"/>
          </a:xfrm>
          <a:prstGeom prst="rect">
            <a:avLst/>
          </a:prstGeom>
          <a:noFill/>
          <a:ln/>
        </p:spPr>
        <p:txBody>
          <a:bodyPr wrap="square" lIns="0" tIns="0" rIns="0" bIns="0" rtlCol="0" anchor="ctr"/>
          <a:lstStyle/>
          <a:p>
            <a:pPr indent="0" marL="0">
              <a:buNone/>
            </a:pPr>
            <a:r>
              <a:rPr lang="en-US" sz="1400" dirty="0">
                <a:solidFill>
                  <a:srgbClr val="E6EEF5"/>
                </a:solidFill>
                <a:latin typeface="Calibri" pitchFamily="34" charset="0"/>
                <a:ea typeface="Calibri" pitchFamily="34" charset="-122"/>
                <a:cs typeface="Calibri" pitchFamily="34" charset="-120"/>
              </a:rPr>
              <a:t>Perimeter, slab to slab</a:t>
            </a:r>
            <a:endParaRPr lang="en-US" sz="1400" dirty="0"/>
          </a:p>
        </p:txBody>
      </p:sp>
      <p:sp>
        <p:nvSpPr>
          <p:cNvPr id="39" name="Shape 36"/>
          <p:cNvSpPr/>
          <p:nvPr/>
        </p:nvSpPr>
        <p:spPr>
          <a:xfrm>
            <a:off x="8394192" y="1950415"/>
            <a:ext cx="292608" cy="292608"/>
          </a:xfrm>
          <a:prstGeom prst="ellipse">
            <a:avLst/>
          </a:prstGeom>
          <a:solidFill>
            <a:srgbClr val="FFB547"/>
          </a:solidFill>
          <a:ln w="9525">
            <a:solidFill>
              <a:srgbClr val="FFB547"/>
            </a:solidFill>
            <a:prstDash val="solid"/>
          </a:ln>
        </p:spPr>
      </p:sp>
      <p:sp>
        <p:nvSpPr>
          <p:cNvPr id="40" name="Text 37"/>
          <p:cNvSpPr txBox="1"/>
          <p:nvPr/>
        </p:nvSpPr>
        <p:spPr>
          <a:xfrm>
            <a:off x="8394192" y="1950415"/>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2</a:t>
            </a:r>
            <a:endParaRPr lang="en-US" sz="1400" dirty="0"/>
          </a:p>
        </p:txBody>
      </p:sp>
      <p:sp>
        <p:nvSpPr>
          <p:cNvPr id="41" name="Text 38"/>
          <p:cNvSpPr txBox="1"/>
          <p:nvPr/>
        </p:nvSpPr>
        <p:spPr>
          <a:xfrm>
            <a:off x="8778240" y="1954987"/>
            <a:ext cx="2788920" cy="283464"/>
          </a:xfrm>
          <a:prstGeom prst="rect">
            <a:avLst/>
          </a:prstGeom>
          <a:noFill/>
          <a:ln/>
        </p:spPr>
        <p:txBody>
          <a:bodyPr wrap="square" lIns="0" tIns="0" rIns="0" bIns="0" rtlCol="0" anchor="ctr"/>
          <a:lstStyle/>
          <a:p>
            <a:pPr indent="0" marL="0">
              <a:buNone/>
            </a:pPr>
            <a:r>
              <a:rPr lang="en-US" sz="1400" dirty="0">
                <a:solidFill>
                  <a:srgbClr val="E6EEF5"/>
                </a:solidFill>
                <a:latin typeface="Calibri" pitchFamily="34" charset="0"/>
                <a:ea typeface="Calibri" pitchFamily="34" charset="-122"/>
                <a:cs typeface="Calibri" pitchFamily="34" charset="-120"/>
              </a:rPr>
              <a:t>Primary door + FF-L-2740 lock</a:t>
            </a:r>
            <a:endParaRPr lang="en-US" sz="1400" dirty="0"/>
          </a:p>
        </p:txBody>
      </p:sp>
      <p:sp>
        <p:nvSpPr>
          <p:cNvPr id="42" name="Shape 39"/>
          <p:cNvSpPr/>
          <p:nvPr/>
        </p:nvSpPr>
        <p:spPr>
          <a:xfrm>
            <a:off x="8394192" y="2277770"/>
            <a:ext cx="292608" cy="292608"/>
          </a:xfrm>
          <a:prstGeom prst="ellipse">
            <a:avLst/>
          </a:prstGeom>
          <a:solidFill>
            <a:srgbClr val="FFB547"/>
          </a:solidFill>
          <a:ln w="9525">
            <a:solidFill>
              <a:srgbClr val="FFB547"/>
            </a:solidFill>
            <a:prstDash val="solid"/>
          </a:ln>
        </p:spPr>
      </p:sp>
      <p:sp>
        <p:nvSpPr>
          <p:cNvPr id="43" name="Text 40"/>
          <p:cNvSpPr txBox="1"/>
          <p:nvPr/>
        </p:nvSpPr>
        <p:spPr>
          <a:xfrm>
            <a:off x="8394192" y="2277770"/>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3</a:t>
            </a:r>
            <a:endParaRPr lang="en-US" sz="1400" dirty="0"/>
          </a:p>
        </p:txBody>
      </p:sp>
      <p:sp>
        <p:nvSpPr>
          <p:cNvPr id="44" name="Text 41"/>
          <p:cNvSpPr txBox="1"/>
          <p:nvPr/>
        </p:nvSpPr>
        <p:spPr>
          <a:xfrm>
            <a:off x="8778240" y="2282342"/>
            <a:ext cx="2788920" cy="283464"/>
          </a:xfrm>
          <a:prstGeom prst="rect">
            <a:avLst/>
          </a:prstGeom>
          <a:noFill/>
          <a:ln/>
        </p:spPr>
        <p:txBody>
          <a:bodyPr wrap="square" lIns="0" tIns="0" rIns="0" bIns="0" rtlCol="0" anchor="ctr"/>
          <a:lstStyle/>
          <a:p>
            <a:pPr indent="0" marL="0">
              <a:buNone/>
            </a:pPr>
            <a:r>
              <a:rPr lang="en-US" sz="1400" dirty="0">
                <a:solidFill>
                  <a:srgbClr val="E6EEF5"/>
                </a:solidFill>
                <a:latin typeface="Calibri" pitchFamily="34" charset="0"/>
                <a:ea typeface="Calibri" pitchFamily="34" charset="-122"/>
                <a:cs typeface="Calibri" pitchFamily="34" charset="-120"/>
              </a:rPr>
              <a:t>Card reader + PIN</a:t>
            </a:r>
            <a:endParaRPr lang="en-US" sz="1400" dirty="0"/>
          </a:p>
        </p:txBody>
      </p:sp>
      <p:sp>
        <p:nvSpPr>
          <p:cNvPr id="45" name="Shape 42"/>
          <p:cNvSpPr/>
          <p:nvPr/>
        </p:nvSpPr>
        <p:spPr>
          <a:xfrm>
            <a:off x="8394192" y="2605126"/>
            <a:ext cx="292608" cy="292608"/>
          </a:xfrm>
          <a:prstGeom prst="ellipse">
            <a:avLst/>
          </a:prstGeom>
          <a:solidFill>
            <a:srgbClr val="FFB547"/>
          </a:solidFill>
          <a:ln w="9525">
            <a:solidFill>
              <a:srgbClr val="FFB547"/>
            </a:solidFill>
            <a:prstDash val="solid"/>
          </a:ln>
        </p:spPr>
      </p:sp>
      <p:sp>
        <p:nvSpPr>
          <p:cNvPr id="46" name="Text 43"/>
          <p:cNvSpPr txBox="1"/>
          <p:nvPr/>
        </p:nvSpPr>
        <p:spPr>
          <a:xfrm>
            <a:off x="8394192" y="2605126"/>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4</a:t>
            </a:r>
            <a:endParaRPr lang="en-US" sz="1400" dirty="0"/>
          </a:p>
        </p:txBody>
      </p:sp>
      <p:sp>
        <p:nvSpPr>
          <p:cNvPr id="47" name="Text 44"/>
          <p:cNvSpPr txBox="1"/>
          <p:nvPr/>
        </p:nvSpPr>
        <p:spPr>
          <a:xfrm>
            <a:off x="8778240" y="2609698"/>
            <a:ext cx="2788920" cy="283464"/>
          </a:xfrm>
          <a:prstGeom prst="rect">
            <a:avLst/>
          </a:prstGeom>
          <a:noFill/>
          <a:ln/>
        </p:spPr>
        <p:txBody>
          <a:bodyPr wrap="square" lIns="0" tIns="0" rIns="0" bIns="0" rtlCol="0" anchor="ctr"/>
          <a:lstStyle/>
          <a:p>
            <a:pPr indent="0" marL="0">
              <a:buNone/>
            </a:pPr>
            <a:r>
              <a:rPr lang="en-US" sz="1400" dirty="0">
                <a:solidFill>
                  <a:srgbClr val="E6EEF5"/>
                </a:solidFill>
                <a:latin typeface="Calibri" pitchFamily="34" charset="0"/>
                <a:ea typeface="Calibri" pitchFamily="34" charset="-122"/>
                <a:cs typeface="Calibri" pitchFamily="34" charset="-120"/>
              </a:rPr>
              <a:t>Door switch, UL 634 Level II</a:t>
            </a:r>
            <a:endParaRPr lang="en-US" sz="1400" dirty="0"/>
          </a:p>
        </p:txBody>
      </p:sp>
      <p:sp>
        <p:nvSpPr>
          <p:cNvPr id="48" name="Shape 45"/>
          <p:cNvSpPr/>
          <p:nvPr/>
        </p:nvSpPr>
        <p:spPr>
          <a:xfrm>
            <a:off x="8394192" y="2932481"/>
            <a:ext cx="292608" cy="292608"/>
          </a:xfrm>
          <a:prstGeom prst="ellipse">
            <a:avLst/>
          </a:prstGeom>
          <a:solidFill>
            <a:srgbClr val="FFB547"/>
          </a:solidFill>
          <a:ln w="9525">
            <a:solidFill>
              <a:srgbClr val="FFB547"/>
            </a:solidFill>
            <a:prstDash val="solid"/>
          </a:ln>
        </p:spPr>
      </p:sp>
      <p:sp>
        <p:nvSpPr>
          <p:cNvPr id="49" name="Text 46"/>
          <p:cNvSpPr txBox="1"/>
          <p:nvPr/>
        </p:nvSpPr>
        <p:spPr>
          <a:xfrm>
            <a:off x="8394192" y="2932481"/>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5</a:t>
            </a:r>
            <a:endParaRPr lang="en-US" sz="1400" dirty="0"/>
          </a:p>
        </p:txBody>
      </p:sp>
      <p:sp>
        <p:nvSpPr>
          <p:cNvPr id="50" name="Text 47"/>
          <p:cNvSpPr txBox="1"/>
          <p:nvPr/>
        </p:nvSpPr>
        <p:spPr>
          <a:xfrm>
            <a:off x="8778240" y="2937053"/>
            <a:ext cx="2788920" cy="283464"/>
          </a:xfrm>
          <a:prstGeom prst="rect">
            <a:avLst/>
          </a:prstGeom>
          <a:noFill/>
          <a:ln/>
        </p:spPr>
        <p:txBody>
          <a:bodyPr wrap="square" lIns="0" tIns="0" rIns="0" bIns="0" rtlCol="0" anchor="ctr"/>
          <a:lstStyle/>
          <a:p>
            <a:pPr indent="0" marL="0">
              <a:buNone/>
            </a:pPr>
            <a:r>
              <a:rPr lang="en-US" sz="1400" dirty="0">
                <a:solidFill>
                  <a:srgbClr val="E6EEF5"/>
                </a:solidFill>
                <a:latin typeface="Calibri" pitchFamily="34" charset="0"/>
                <a:ea typeface="Calibri" pitchFamily="34" charset="-122"/>
                <a:cs typeface="Calibri" pitchFamily="34" charset="-120"/>
              </a:rPr>
              <a:t>Motion sensors</a:t>
            </a:r>
            <a:endParaRPr lang="en-US" sz="1400" dirty="0"/>
          </a:p>
        </p:txBody>
      </p:sp>
      <p:sp>
        <p:nvSpPr>
          <p:cNvPr id="51" name="Shape 48"/>
          <p:cNvSpPr/>
          <p:nvPr/>
        </p:nvSpPr>
        <p:spPr>
          <a:xfrm>
            <a:off x="8394192" y="3259836"/>
            <a:ext cx="292608" cy="292608"/>
          </a:xfrm>
          <a:prstGeom prst="ellipse">
            <a:avLst/>
          </a:prstGeom>
          <a:solidFill>
            <a:srgbClr val="FFB547"/>
          </a:solidFill>
          <a:ln w="9525">
            <a:solidFill>
              <a:srgbClr val="FFB547"/>
            </a:solidFill>
            <a:prstDash val="solid"/>
          </a:ln>
        </p:spPr>
      </p:sp>
      <p:sp>
        <p:nvSpPr>
          <p:cNvPr id="52" name="Text 49"/>
          <p:cNvSpPr txBox="1"/>
          <p:nvPr/>
        </p:nvSpPr>
        <p:spPr>
          <a:xfrm>
            <a:off x="8394192" y="3259836"/>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6</a:t>
            </a:r>
            <a:endParaRPr lang="en-US" sz="1400" dirty="0"/>
          </a:p>
        </p:txBody>
      </p:sp>
      <p:sp>
        <p:nvSpPr>
          <p:cNvPr id="53" name="Text 50"/>
          <p:cNvSpPr txBox="1"/>
          <p:nvPr/>
        </p:nvSpPr>
        <p:spPr>
          <a:xfrm>
            <a:off x="8778240" y="3264408"/>
            <a:ext cx="2788920" cy="283464"/>
          </a:xfrm>
          <a:prstGeom prst="rect">
            <a:avLst/>
          </a:prstGeom>
          <a:noFill/>
          <a:ln/>
        </p:spPr>
        <p:txBody>
          <a:bodyPr wrap="square" lIns="0" tIns="0" rIns="0" bIns="0" rtlCol="0" anchor="ctr"/>
          <a:lstStyle/>
          <a:p>
            <a:pPr indent="0" marL="0">
              <a:buNone/>
            </a:pPr>
            <a:r>
              <a:rPr lang="en-US" sz="1400" dirty="0">
                <a:solidFill>
                  <a:srgbClr val="E6EEF5"/>
                </a:solidFill>
                <a:latin typeface="Calibri" pitchFamily="34" charset="0"/>
                <a:ea typeface="Calibri" pitchFamily="34" charset="-122"/>
                <a:cs typeface="Calibri" pitchFamily="34" charset="-120"/>
              </a:rPr>
              <a:t>IDS control unit + 24 h power</a:t>
            </a:r>
            <a:endParaRPr lang="en-US" sz="1400" dirty="0"/>
          </a:p>
        </p:txBody>
      </p:sp>
      <p:sp>
        <p:nvSpPr>
          <p:cNvPr id="54" name="Shape 51"/>
          <p:cNvSpPr/>
          <p:nvPr/>
        </p:nvSpPr>
        <p:spPr>
          <a:xfrm>
            <a:off x="8394192" y="3587191"/>
            <a:ext cx="292608" cy="292608"/>
          </a:xfrm>
          <a:prstGeom prst="ellipse">
            <a:avLst/>
          </a:prstGeom>
          <a:solidFill>
            <a:srgbClr val="FFB547"/>
          </a:solidFill>
          <a:ln w="9525">
            <a:solidFill>
              <a:srgbClr val="FFB547"/>
            </a:solidFill>
            <a:prstDash val="solid"/>
          </a:ln>
        </p:spPr>
      </p:sp>
      <p:sp>
        <p:nvSpPr>
          <p:cNvPr id="55" name="Text 52"/>
          <p:cNvSpPr txBox="1"/>
          <p:nvPr/>
        </p:nvSpPr>
        <p:spPr>
          <a:xfrm>
            <a:off x="8394192" y="3587191"/>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7</a:t>
            </a:r>
            <a:endParaRPr lang="en-US" sz="1400" dirty="0"/>
          </a:p>
        </p:txBody>
      </p:sp>
      <p:sp>
        <p:nvSpPr>
          <p:cNvPr id="56" name="Text 53"/>
          <p:cNvSpPr txBox="1"/>
          <p:nvPr/>
        </p:nvSpPr>
        <p:spPr>
          <a:xfrm>
            <a:off x="8778240" y="3591763"/>
            <a:ext cx="2788920" cy="283464"/>
          </a:xfrm>
          <a:prstGeom prst="rect">
            <a:avLst/>
          </a:prstGeom>
          <a:noFill/>
          <a:ln/>
        </p:spPr>
        <p:txBody>
          <a:bodyPr wrap="square" lIns="0" tIns="0" rIns="0" bIns="0" rtlCol="0" anchor="ctr"/>
          <a:lstStyle/>
          <a:p>
            <a:pPr indent="0" marL="0">
              <a:buNone/>
            </a:pPr>
            <a:r>
              <a:rPr lang="en-US" sz="1400" dirty="0">
                <a:solidFill>
                  <a:srgbClr val="E6EEF5"/>
                </a:solidFill>
                <a:latin typeface="Calibri" pitchFamily="34" charset="0"/>
                <a:ea typeface="Calibri" pitchFamily="34" charset="-122"/>
                <a:cs typeface="Calibri" pitchFamily="34" charset="-120"/>
              </a:rPr>
              <a:t>Vestibule + PED lockers</a:t>
            </a:r>
            <a:endParaRPr lang="en-US" sz="1400" dirty="0"/>
          </a:p>
        </p:txBody>
      </p:sp>
      <p:sp>
        <p:nvSpPr>
          <p:cNvPr id="57" name="Shape 54"/>
          <p:cNvSpPr/>
          <p:nvPr/>
        </p:nvSpPr>
        <p:spPr>
          <a:xfrm>
            <a:off x="8394192" y="3914546"/>
            <a:ext cx="292608" cy="292608"/>
          </a:xfrm>
          <a:prstGeom prst="ellipse">
            <a:avLst/>
          </a:prstGeom>
          <a:solidFill>
            <a:srgbClr val="FFB547"/>
          </a:solidFill>
          <a:ln w="9525">
            <a:solidFill>
              <a:srgbClr val="FFB547"/>
            </a:solidFill>
            <a:prstDash val="solid"/>
          </a:ln>
        </p:spPr>
      </p:sp>
      <p:sp>
        <p:nvSpPr>
          <p:cNvPr id="58" name="Text 55"/>
          <p:cNvSpPr txBox="1"/>
          <p:nvPr/>
        </p:nvSpPr>
        <p:spPr>
          <a:xfrm>
            <a:off x="8394192" y="3914546"/>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8</a:t>
            </a:r>
            <a:endParaRPr lang="en-US" sz="1400" dirty="0"/>
          </a:p>
        </p:txBody>
      </p:sp>
      <p:sp>
        <p:nvSpPr>
          <p:cNvPr id="59" name="Text 56"/>
          <p:cNvSpPr txBox="1"/>
          <p:nvPr/>
        </p:nvSpPr>
        <p:spPr>
          <a:xfrm>
            <a:off x="8778240" y="3919118"/>
            <a:ext cx="2788920" cy="283464"/>
          </a:xfrm>
          <a:prstGeom prst="rect">
            <a:avLst/>
          </a:prstGeom>
          <a:noFill/>
          <a:ln/>
        </p:spPr>
        <p:txBody>
          <a:bodyPr wrap="square" lIns="0" tIns="0" rIns="0" bIns="0" rtlCol="0" anchor="ctr"/>
          <a:lstStyle/>
          <a:p>
            <a:pPr indent="0" marL="0">
              <a:buNone/>
            </a:pPr>
            <a:r>
              <a:rPr lang="en-US" sz="1400" dirty="0">
                <a:solidFill>
                  <a:srgbClr val="E6EEF5"/>
                </a:solidFill>
                <a:latin typeface="Calibri" pitchFamily="34" charset="0"/>
                <a:ea typeface="Calibri" pitchFamily="34" charset="-122"/>
                <a:cs typeface="Calibri" pitchFamily="34" charset="-120"/>
              </a:rPr>
              <a:t>Duct over 96 sq in: bars</a:t>
            </a:r>
            <a:endParaRPr lang="en-US" sz="1400" dirty="0"/>
          </a:p>
        </p:txBody>
      </p:sp>
      <p:sp>
        <p:nvSpPr>
          <p:cNvPr id="60" name="Shape 57"/>
          <p:cNvSpPr/>
          <p:nvPr/>
        </p:nvSpPr>
        <p:spPr>
          <a:xfrm>
            <a:off x="8394192" y="4241902"/>
            <a:ext cx="292608" cy="292608"/>
          </a:xfrm>
          <a:prstGeom prst="ellipse">
            <a:avLst/>
          </a:prstGeom>
          <a:solidFill>
            <a:srgbClr val="FFB547"/>
          </a:solidFill>
          <a:ln w="9525">
            <a:solidFill>
              <a:srgbClr val="FFB547"/>
            </a:solidFill>
            <a:prstDash val="solid"/>
          </a:ln>
        </p:spPr>
      </p:sp>
      <p:sp>
        <p:nvSpPr>
          <p:cNvPr id="61" name="Text 58"/>
          <p:cNvSpPr txBox="1"/>
          <p:nvPr/>
        </p:nvSpPr>
        <p:spPr>
          <a:xfrm>
            <a:off x="8394192" y="4241902"/>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9</a:t>
            </a:r>
            <a:endParaRPr lang="en-US" sz="1400" dirty="0"/>
          </a:p>
        </p:txBody>
      </p:sp>
      <p:sp>
        <p:nvSpPr>
          <p:cNvPr id="62" name="Text 59"/>
          <p:cNvSpPr txBox="1"/>
          <p:nvPr/>
        </p:nvSpPr>
        <p:spPr>
          <a:xfrm>
            <a:off x="8778240" y="4246474"/>
            <a:ext cx="2788920" cy="283464"/>
          </a:xfrm>
          <a:prstGeom prst="rect">
            <a:avLst/>
          </a:prstGeom>
          <a:noFill/>
          <a:ln/>
        </p:spPr>
        <p:txBody>
          <a:bodyPr wrap="square" lIns="0" tIns="0" rIns="0" bIns="0" rtlCol="0" anchor="ctr"/>
          <a:lstStyle/>
          <a:p>
            <a:pPr indent="0" marL="0">
              <a:buNone/>
            </a:pPr>
            <a:r>
              <a:rPr lang="en-US" sz="1400" dirty="0">
                <a:solidFill>
                  <a:srgbClr val="E6EEF5"/>
                </a:solidFill>
                <a:latin typeface="Calibri" pitchFamily="34" charset="0"/>
                <a:ea typeface="Calibri" pitchFamily="34" charset="-122"/>
                <a:cs typeface="Calibri" pitchFamily="34" charset="-120"/>
              </a:rPr>
              <a:t>Penetration panel + filter</a:t>
            </a:r>
            <a:endParaRPr lang="en-US" sz="1400" dirty="0"/>
          </a:p>
        </p:txBody>
      </p:sp>
      <p:sp>
        <p:nvSpPr>
          <p:cNvPr id="63" name="Shape 60"/>
          <p:cNvSpPr/>
          <p:nvPr/>
        </p:nvSpPr>
        <p:spPr>
          <a:xfrm>
            <a:off x="8394192" y="4569257"/>
            <a:ext cx="292608" cy="292608"/>
          </a:xfrm>
          <a:prstGeom prst="ellipse">
            <a:avLst/>
          </a:prstGeom>
          <a:solidFill>
            <a:srgbClr val="FFB547"/>
          </a:solidFill>
          <a:ln w="9525">
            <a:solidFill>
              <a:srgbClr val="FFB547"/>
            </a:solidFill>
            <a:prstDash val="solid"/>
          </a:ln>
        </p:spPr>
      </p:sp>
      <p:sp>
        <p:nvSpPr>
          <p:cNvPr id="64" name="Text 61"/>
          <p:cNvSpPr txBox="1"/>
          <p:nvPr/>
        </p:nvSpPr>
        <p:spPr>
          <a:xfrm>
            <a:off x="8394192" y="4569257"/>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10</a:t>
            </a:r>
            <a:endParaRPr lang="en-US" sz="1400" dirty="0"/>
          </a:p>
        </p:txBody>
      </p:sp>
      <p:sp>
        <p:nvSpPr>
          <p:cNvPr id="65" name="Text 62"/>
          <p:cNvSpPr txBox="1"/>
          <p:nvPr/>
        </p:nvSpPr>
        <p:spPr>
          <a:xfrm>
            <a:off x="8778240" y="4573829"/>
            <a:ext cx="2788920" cy="283464"/>
          </a:xfrm>
          <a:prstGeom prst="rect">
            <a:avLst/>
          </a:prstGeom>
          <a:noFill/>
          <a:ln/>
        </p:spPr>
        <p:txBody>
          <a:bodyPr wrap="square" lIns="0" tIns="0" rIns="0" bIns="0" rtlCol="0" anchor="ctr"/>
          <a:lstStyle/>
          <a:p>
            <a:pPr indent="0" marL="0">
              <a:buNone/>
            </a:pPr>
            <a:r>
              <a:rPr lang="en-US" sz="1400" dirty="0">
                <a:solidFill>
                  <a:srgbClr val="E6EEF5"/>
                </a:solidFill>
                <a:latin typeface="Calibri" pitchFamily="34" charset="0"/>
                <a:ea typeface="Calibri" pitchFamily="34" charset="-122"/>
                <a:cs typeface="Calibri" pitchFamily="34" charset="-120"/>
              </a:rPr>
              <a:t>Sound masking</a:t>
            </a:r>
            <a:endParaRPr lang="en-US" sz="1400" dirty="0"/>
          </a:p>
        </p:txBody>
      </p:sp>
      <p:sp>
        <p:nvSpPr>
          <p:cNvPr id="66" name="Shape 63"/>
          <p:cNvSpPr/>
          <p:nvPr/>
        </p:nvSpPr>
        <p:spPr>
          <a:xfrm>
            <a:off x="8394192" y="4896612"/>
            <a:ext cx="292608" cy="292608"/>
          </a:xfrm>
          <a:prstGeom prst="ellipse">
            <a:avLst/>
          </a:prstGeom>
          <a:solidFill>
            <a:srgbClr val="FFB547"/>
          </a:solidFill>
          <a:ln w="9525">
            <a:solidFill>
              <a:srgbClr val="FFB547"/>
            </a:solidFill>
            <a:prstDash val="solid"/>
          </a:ln>
        </p:spPr>
      </p:sp>
      <p:sp>
        <p:nvSpPr>
          <p:cNvPr id="67" name="Text 64"/>
          <p:cNvSpPr txBox="1"/>
          <p:nvPr/>
        </p:nvSpPr>
        <p:spPr>
          <a:xfrm>
            <a:off x="8394192" y="4896612"/>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11</a:t>
            </a:r>
            <a:endParaRPr lang="en-US" sz="1400" dirty="0"/>
          </a:p>
        </p:txBody>
      </p:sp>
      <p:sp>
        <p:nvSpPr>
          <p:cNvPr id="68" name="Text 65"/>
          <p:cNvSpPr txBox="1"/>
          <p:nvPr/>
        </p:nvSpPr>
        <p:spPr>
          <a:xfrm>
            <a:off x="8778240" y="4901184"/>
            <a:ext cx="2788920" cy="283464"/>
          </a:xfrm>
          <a:prstGeom prst="rect">
            <a:avLst/>
          </a:prstGeom>
          <a:noFill/>
          <a:ln/>
        </p:spPr>
        <p:txBody>
          <a:bodyPr wrap="square" lIns="0" tIns="0" rIns="0" bIns="0" rtlCol="0" anchor="ctr"/>
          <a:lstStyle/>
          <a:p>
            <a:pPr indent="0" marL="0">
              <a:buNone/>
            </a:pPr>
            <a:r>
              <a:rPr lang="en-US" sz="1400" dirty="0">
                <a:solidFill>
                  <a:srgbClr val="E6EEF5"/>
                </a:solidFill>
                <a:latin typeface="Calibri" pitchFamily="34" charset="0"/>
                <a:ea typeface="Calibri" pitchFamily="34" charset="-122"/>
                <a:cs typeface="Calibri" pitchFamily="34" charset="-120"/>
              </a:rPr>
              <a:t>RED vs BLACK equipment</a:t>
            </a:r>
            <a:endParaRPr lang="en-US" sz="1400" dirty="0"/>
          </a:p>
        </p:txBody>
      </p:sp>
      <p:sp>
        <p:nvSpPr>
          <p:cNvPr id="69" name="Shape 66"/>
          <p:cNvSpPr/>
          <p:nvPr/>
        </p:nvSpPr>
        <p:spPr>
          <a:xfrm>
            <a:off x="8394192" y="5223967"/>
            <a:ext cx="292608" cy="292608"/>
          </a:xfrm>
          <a:prstGeom prst="ellipse">
            <a:avLst/>
          </a:prstGeom>
          <a:solidFill>
            <a:srgbClr val="FFB547"/>
          </a:solidFill>
          <a:ln w="9525">
            <a:solidFill>
              <a:srgbClr val="FFB547"/>
            </a:solidFill>
            <a:prstDash val="solid"/>
          </a:ln>
        </p:spPr>
      </p:sp>
      <p:sp>
        <p:nvSpPr>
          <p:cNvPr id="70" name="Text 67"/>
          <p:cNvSpPr txBox="1"/>
          <p:nvPr/>
        </p:nvSpPr>
        <p:spPr>
          <a:xfrm>
            <a:off x="8394192" y="5223967"/>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12</a:t>
            </a:r>
            <a:endParaRPr lang="en-US" sz="1400" dirty="0"/>
          </a:p>
        </p:txBody>
      </p:sp>
      <p:sp>
        <p:nvSpPr>
          <p:cNvPr id="71" name="Text 68"/>
          <p:cNvSpPr txBox="1"/>
          <p:nvPr/>
        </p:nvSpPr>
        <p:spPr>
          <a:xfrm>
            <a:off x="8778240" y="5228539"/>
            <a:ext cx="2788920" cy="283464"/>
          </a:xfrm>
          <a:prstGeom prst="rect">
            <a:avLst/>
          </a:prstGeom>
          <a:noFill/>
          <a:ln/>
        </p:spPr>
        <p:txBody>
          <a:bodyPr wrap="square" lIns="0" tIns="0" rIns="0" bIns="0" rtlCol="0" anchor="ctr"/>
          <a:lstStyle/>
          <a:p>
            <a:pPr indent="0" marL="0">
              <a:buNone/>
            </a:pPr>
            <a:r>
              <a:rPr lang="en-US" sz="1400" dirty="0">
                <a:solidFill>
                  <a:srgbClr val="E6EEF5"/>
                </a:solidFill>
                <a:latin typeface="Calibri" pitchFamily="34" charset="0"/>
                <a:ea typeface="Calibri" pitchFamily="34" charset="-122"/>
                <a:cs typeface="Calibri" pitchFamily="34" charset="-120"/>
              </a:rPr>
              <a:t>Fiber entry, no copper</a:t>
            </a:r>
            <a:endParaRPr lang="en-US" sz="1400" dirty="0"/>
          </a:p>
        </p:txBody>
      </p:sp>
      <p:sp>
        <p:nvSpPr>
          <p:cNvPr id="72" name="Shape 69"/>
          <p:cNvSpPr/>
          <p:nvPr/>
        </p:nvSpPr>
        <p:spPr>
          <a:xfrm>
            <a:off x="8394192" y="5551322"/>
            <a:ext cx="292608" cy="292608"/>
          </a:xfrm>
          <a:prstGeom prst="ellipse">
            <a:avLst/>
          </a:prstGeom>
          <a:solidFill>
            <a:srgbClr val="FFB547"/>
          </a:solidFill>
          <a:ln w="9525">
            <a:solidFill>
              <a:srgbClr val="FFB547"/>
            </a:solidFill>
            <a:prstDash val="solid"/>
          </a:ln>
        </p:spPr>
      </p:sp>
      <p:sp>
        <p:nvSpPr>
          <p:cNvPr id="73" name="Text 70"/>
          <p:cNvSpPr txBox="1"/>
          <p:nvPr/>
        </p:nvSpPr>
        <p:spPr>
          <a:xfrm>
            <a:off x="8394192" y="5551322"/>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13</a:t>
            </a:r>
            <a:endParaRPr lang="en-US" sz="1400" dirty="0"/>
          </a:p>
        </p:txBody>
      </p:sp>
      <p:sp>
        <p:nvSpPr>
          <p:cNvPr id="74" name="Text 71"/>
          <p:cNvSpPr txBox="1"/>
          <p:nvPr/>
        </p:nvSpPr>
        <p:spPr>
          <a:xfrm>
            <a:off x="8778240" y="5555894"/>
            <a:ext cx="2788920" cy="283464"/>
          </a:xfrm>
          <a:prstGeom prst="rect">
            <a:avLst/>
          </a:prstGeom>
          <a:noFill/>
          <a:ln/>
        </p:spPr>
        <p:txBody>
          <a:bodyPr wrap="square" lIns="0" tIns="0" rIns="0" bIns="0" rtlCol="0" anchor="ctr"/>
          <a:lstStyle/>
          <a:p>
            <a:pPr indent="0" marL="0">
              <a:buNone/>
            </a:pPr>
            <a:r>
              <a:rPr lang="en-US" sz="1400" dirty="0">
                <a:solidFill>
                  <a:srgbClr val="E6EEF5"/>
                </a:solidFill>
                <a:latin typeface="Calibri" pitchFamily="34" charset="0"/>
                <a:ea typeface="Calibri" pitchFamily="34" charset="-122"/>
                <a:cs typeface="Calibri" pitchFamily="34" charset="-120"/>
              </a:rPr>
              <a:t>Egress-only door, alarmed</a:t>
            </a:r>
            <a:endParaRPr lang="en-US" sz="1400" dirty="0"/>
          </a:p>
        </p:txBody>
      </p:sp>
      <p:sp>
        <p:nvSpPr>
          <p:cNvPr id="75" name="Shape 72"/>
          <p:cNvSpPr/>
          <p:nvPr/>
        </p:nvSpPr>
        <p:spPr>
          <a:xfrm>
            <a:off x="8394192" y="5878678"/>
            <a:ext cx="292608" cy="292608"/>
          </a:xfrm>
          <a:prstGeom prst="ellipse">
            <a:avLst/>
          </a:prstGeom>
          <a:solidFill>
            <a:srgbClr val="FFB547"/>
          </a:solidFill>
          <a:ln w="9525">
            <a:solidFill>
              <a:srgbClr val="FFB547"/>
            </a:solidFill>
            <a:prstDash val="solid"/>
          </a:ln>
        </p:spPr>
      </p:sp>
      <p:sp>
        <p:nvSpPr>
          <p:cNvPr id="76" name="Text 73"/>
          <p:cNvSpPr txBox="1"/>
          <p:nvPr/>
        </p:nvSpPr>
        <p:spPr>
          <a:xfrm>
            <a:off x="8394192" y="5878678"/>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14</a:t>
            </a:r>
            <a:endParaRPr lang="en-US" sz="1400" dirty="0"/>
          </a:p>
        </p:txBody>
      </p:sp>
      <p:sp>
        <p:nvSpPr>
          <p:cNvPr id="77" name="Text 74"/>
          <p:cNvSpPr txBox="1"/>
          <p:nvPr/>
        </p:nvSpPr>
        <p:spPr>
          <a:xfrm>
            <a:off x="8778240" y="5883250"/>
            <a:ext cx="2788920" cy="283464"/>
          </a:xfrm>
          <a:prstGeom prst="rect">
            <a:avLst/>
          </a:prstGeom>
          <a:noFill/>
          <a:ln/>
        </p:spPr>
        <p:txBody>
          <a:bodyPr wrap="square" lIns="0" tIns="0" rIns="0" bIns="0" rtlCol="0" anchor="ctr"/>
          <a:lstStyle/>
          <a:p>
            <a:pPr indent="0" marL="0">
              <a:buNone/>
            </a:pPr>
            <a:r>
              <a:rPr lang="en-US" sz="1400" dirty="0">
                <a:solidFill>
                  <a:srgbClr val="E6EEF5"/>
                </a:solidFill>
                <a:latin typeface="Calibri" pitchFamily="34" charset="0"/>
                <a:ea typeface="Calibri" pitchFamily="34" charset="-122"/>
                <a:cs typeface="Calibri" pitchFamily="34" charset="-120"/>
              </a:rPr>
              <a:t>Compartmented area</a:t>
            </a:r>
            <a:endParaRPr lang="en-US" sz="1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txBox="1"/>
          <p:nvPr/>
        </p:nvSpPr>
        <p:spPr>
          <a:xfrm>
            <a:off x="548640" y="384048"/>
            <a:ext cx="8229600" cy="274320"/>
          </a:xfrm>
          <a:prstGeom prst="rect">
            <a:avLst/>
          </a:prstGeom>
          <a:noFill/>
          <a:ln/>
        </p:spPr>
        <p:txBody>
          <a:bodyPr wrap="square" lIns="0" tIns="0" rIns="0" bIns="0" rtlCol="0" anchor="t"/>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09 · PERIMETER CONSTRUCTION</a:t>
            </a:r>
            <a:endParaRPr lang="en-US" sz="1400" dirty="0"/>
          </a:p>
        </p:txBody>
      </p:sp>
      <p:sp>
        <p:nvSpPr>
          <p:cNvPr id="3" name="Text 1"/>
          <p:cNvSpPr txBox="1"/>
          <p:nvPr/>
        </p:nvSpPr>
        <p:spPr>
          <a:xfrm>
            <a:off x="548640" y="676656"/>
            <a:ext cx="11091672" cy="713232"/>
          </a:xfrm>
          <a:prstGeom prst="rect">
            <a:avLst/>
          </a:prstGeom>
          <a:noFill/>
          <a:ln/>
        </p:spPr>
        <p:txBody>
          <a:bodyPr wrap="square" lIns="0" tIns="0" rIns="0" bIns="0" rtlCol="0" anchor="ctr"/>
          <a:lstStyle/>
          <a:p>
            <a:pPr indent="0" marL="0">
              <a:buNone/>
            </a:pPr>
            <a:r>
              <a:rPr lang="en-US" sz="3200" b="1" dirty="0">
                <a:solidFill>
                  <a:srgbClr val="E6EEF5"/>
                </a:solidFill>
                <a:latin typeface="Arial" pitchFamily="34" charset="0"/>
                <a:ea typeface="Arial" pitchFamily="34" charset="-122"/>
                <a:cs typeface="Arial" pitchFamily="34" charset="-120"/>
              </a:rPr>
              <a:t>Perimeter walls: A, B and C</a:t>
            </a:r>
            <a:endParaRPr lang="en-US" sz="3200" dirty="0"/>
          </a:p>
        </p:txBody>
      </p:sp>
      <p:sp>
        <p:nvSpPr>
          <p:cNvPr id="4" name="Text 2"/>
          <p:cNvSpPr txBox="1"/>
          <p:nvPr/>
        </p:nvSpPr>
        <p:spPr>
          <a:xfrm>
            <a:off x="548640" y="6382512"/>
            <a:ext cx="9692640" cy="274320"/>
          </a:xfrm>
          <a:prstGeom prst="rect">
            <a:avLst/>
          </a:prstGeom>
          <a:noFill/>
          <a:ln/>
        </p:spPr>
        <p:txBody>
          <a:bodyPr wrap="square" lIns="0" tIns="0" rIns="0" bIns="0" rtlCol="0" anchor="ctr"/>
          <a:lstStyle/>
          <a:p>
            <a:pPr indent="0" marL="0">
              <a:buNone/>
            </a:pPr>
            <a:r>
              <a:rPr lang="en-US" sz="1400" dirty="0">
                <a:solidFill>
                  <a:srgbClr val="7D90A4"/>
                </a:solidFill>
                <a:latin typeface="Calibri" pitchFamily="34" charset="0"/>
                <a:ea typeface="Calibri" pitchFamily="34" charset="-122"/>
                <a:cs typeface="Calibri" pitchFamily="34" charset="-120"/>
              </a:rPr>
              <a:t>Sources: IC Tech Spec v1.5.1 §3.C and Figures 1–3 · UFC 4-010-05</a:t>
            </a:r>
            <a:endParaRPr lang="en-US" sz="1400" dirty="0"/>
          </a:p>
        </p:txBody>
      </p:sp>
      <p:sp>
        <p:nvSpPr>
          <p:cNvPr id="5" name="Text 3"/>
          <p:cNvSpPr txBox="1"/>
          <p:nvPr/>
        </p:nvSpPr>
        <p:spPr>
          <a:xfrm>
            <a:off x="10360152" y="6382512"/>
            <a:ext cx="1280160" cy="274320"/>
          </a:xfrm>
          <a:prstGeom prst="rect">
            <a:avLst/>
          </a:prstGeom>
          <a:noFill/>
          <a:ln/>
        </p:spPr>
        <p:txBody>
          <a:bodyPr wrap="square" lIns="0" tIns="0" rIns="0" bIns="0" rtlCol="0" anchor="ctr"/>
          <a:lstStyle/>
          <a:p>
            <a:pPr algn="r" indent="0" marL="0">
              <a:buNone/>
            </a:pPr>
            <a:r>
              <a:rPr lang="en-US" sz="1400" dirty="0">
                <a:solidFill>
                  <a:srgbClr val="7D90A4"/>
                </a:solidFill>
                <a:latin typeface="Courier New" pitchFamily="34" charset="0"/>
                <a:ea typeface="Courier New" pitchFamily="34" charset="-122"/>
                <a:cs typeface="Courier New" pitchFamily="34" charset="-120"/>
              </a:rPr>
              <a:t>09 / 24</a:t>
            </a:r>
            <a:endParaRPr lang="en-US" sz="1400" dirty="0"/>
          </a:p>
        </p:txBody>
      </p:sp>
      <p:sp>
        <p:nvSpPr>
          <p:cNvPr id="6" name="Shape 4"/>
          <p:cNvSpPr/>
          <p:nvPr/>
        </p:nvSpPr>
        <p:spPr>
          <a:xfrm>
            <a:off x="548640" y="1572768"/>
            <a:ext cx="5897880" cy="3520440"/>
          </a:xfrm>
          <a:prstGeom prst="roundRect">
            <a:avLst>
              <a:gd name="adj" fmla="val 2078"/>
            </a:avLst>
          </a:prstGeom>
          <a:solidFill>
            <a:srgbClr val="05080D"/>
          </a:solidFill>
          <a:ln w="9525">
            <a:solidFill>
              <a:srgbClr val="1E2E40"/>
            </a:solidFill>
            <a:prstDash val="solid"/>
          </a:ln>
        </p:spPr>
      </p:sp>
      <p:sp>
        <p:nvSpPr>
          <p:cNvPr id="7" name="Text 5"/>
          <p:cNvSpPr txBox="1"/>
          <p:nvPr/>
        </p:nvSpPr>
        <p:spPr>
          <a:xfrm>
            <a:off x="731520" y="1682496"/>
            <a:ext cx="2926080"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 UNCONTROLLED SIDE</a:t>
            </a:r>
            <a:endParaRPr lang="en-US" sz="1400" dirty="0"/>
          </a:p>
        </p:txBody>
      </p:sp>
      <p:sp>
        <p:nvSpPr>
          <p:cNvPr id="8" name="Text 6"/>
          <p:cNvSpPr txBox="1"/>
          <p:nvPr/>
        </p:nvSpPr>
        <p:spPr>
          <a:xfrm>
            <a:off x="3566160" y="1682496"/>
            <a:ext cx="2743200" cy="274320"/>
          </a:xfrm>
          <a:prstGeom prst="rect">
            <a:avLst/>
          </a:prstGeom>
          <a:noFill/>
          <a:ln/>
        </p:spPr>
        <p:txBody>
          <a:bodyPr wrap="square" lIns="0" tIns="0" rIns="0" bIns="0" rtlCol="0" anchor="ctr"/>
          <a:lstStyle/>
          <a:p>
            <a:pPr algn="r" indent="0" marL="0">
              <a:buNone/>
            </a:pPr>
            <a:r>
              <a:rPr lang="en-US" sz="1400" b="1" spc="100" kern="0" dirty="0">
                <a:solidFill>
                  <a:srgbClr val="3FD0FF"/>
                </a:solidFill>
                <a:latin typeface="Courier New" pitchFamily="34" charset="0"/>
                <a:ea typeface="Courier New" pitchFamily="34" charset="-122"/>
                <a:cs typeface="Courier New" pitchFamily="34" charset="-120"/>
              </a:rPr>
              <a:t>SCIF SIDE →</a:t>
            </a:r>
            <a:endParaRPr lang="en-US" sz="1400" dirty="0"/>
          </a:p>
        </p:txBody>
      </p:sp>
      <p:pic>
        <p:nvPicPr>
          <p:cNvPr id="9" name="Image 0" descr="/tmp/claude-0/-home-claude/119f60ed-bfd1-53ab-8076-8218a72e1c17/scratchpad/deck/assets/wallA.png">    </p:cNvPr>
          <p:cNvPicPr>
            <a:picLocks noChangeAspect="1"/>
          </p:cNvPicPr>
          <p:nvPr/>
        </p:nvPicPr>
        <p:blipFill>
          <a:blip r:embed="rId1"/>
          <a:stretch>
            <a:fillRect/>
          </a:stretch>
        </p:blipFill>
        <p:spPr>
          <a:xfrm>
            <a:off x="704088" y="2057400"/>
            <a:ext cx="5577840" cy="2253447"/>
          </a:xfrm>
          <a:prstGeom prst="rect">
            <a:avLst/>
          </a:prstGeom>
        </p:spPr>
      </p:pic>
      <p:sp>
        <p:nvSpPr>
          <p:cNvPr id="10" name="Text 7"/>
          <p:cNvSpPr txBox="1"/>
          <p:nvPr/>
        </p:nvSpPr>
        <p:spPr>
          <a:xfrm>
            <a:off x="761878" y="4389120"/>
            <a:ext cx="1133856" cy="566928"/>
          </a:xfrm>
          <a:prstGeom prst="rect">
            <a:avLst/>
          </a:prstGeom>
          <a:noFill/>
          <a:ln/>
        </p:spPr>
        <p:txBody>
          <a:bodyPr wrap="square" lIns="0" tIns="0" rIns="0" bIns="0" rtlCol="0" anchor="t"/>
          <a:lstStyle/>
          <a:p>
            <a:pPr algn="ctr" indent="0" marL="0">
              <a:buNone/>
            </a:pPr>
            <a:r>
              <a:rPr lang="en-US" sz="1400" b="1" dirty="0">
                <a:solidFill>
                  <a:srgbClr val="E6EEF5"/>
                </a:solidFill>
                <a:latin typeface="Calibri" pitchFamily="34" charset="0"/>
                <a:ea typeface="Calibri" pitchFamily="34" charset="-122"/>
                <a:cs typeface="Calibri" pitchFamily="34" charset="-120"/>
              </a:rPr>
              <a:t>⅝ in. GWB</a:t>
            </a:r>
            <a:endParaRPr lang="en-US" sz="1400" dirty="0"/>
          </a:p>
          <a:p>
            <a:pPr algn="ctr" indent="0" marL="0">
              <a:buNone/>
            </a:pPr>
            <a:r>
              <a:rPr lang="en-US" sz="1400" dirty="0">
                <a:solidFill>
                  <a:srgbClr val="7D90A4"/>
                </a:solidFill>
                <a:latin typeface="Calibri" pitchFamily="34" charset="0"/>
                <a:ea typeface="Calibri" pitchFamily="34" charset="-122"/>
                <a:cs typeface="Calibri" pitchFamily="34" charset="-120"/>
              </a:rPr>
              <a:t>outside</a:t>
            </a:r>
            <a:endParaRPr lang="en-US" sz="1400" dirty="0"/>
          </a:p>
        </p:txBody>
      </p:sp>
      <p:sp>
        <p:nvSpPr>
          <p:cNvPr id="11" name="Text 8"/>
          <p:cNvSpPr txBox="1"/>
          <p:nvPr/>
        </p:nvSpPr>
        <p:spPr>
          <a:xfrm>
            <a:off x="1824457" y="4389120"/>
            <a:ext cx="1133856" cy="566928"/>
          </a:xfrm>
          <a:prstGeom prst="rect">
            <a:avLst/>
          </a:prstGeom>
          <a:noFill/>
          <a:ln/>
        </p:spPr>
        <p:txBody>
          <a:bodyPr wrap="square" lIns="0" tIns="0" rIns="0" bIns="0" rtlCol="0" anchor="t"/>
          <a:lstStyle/>
          <a:p>
            <a:pPr algn="ctr" indent="0" marL="0">
              <a:buNone/>
            </a:pPr>
            <a:r>
              <a:rPr lang="en-US" sz="1400" b="1" dirty="0">
                <a:solidFill>
                  <a:srgbClr val="E6EEF5"/>
                </a:solidFill>
                <a:latin typeface="Calibri" pitchFamily="34" charset="0"/>
                <a:ea typeface="Calibri" pitchFamily="34" charset="-122"/>
                <a:cs typeface="Calibri" pitchFamily="34" charset="-120"/>
              </a:rPr>
              <a:t>Studs + track</a:t>
            </a:r>
            <a:endParaRPr lang="en-US" sz="1400" dirty="0"/>
          </a:p>
          <a:p>
            <a:pPr algn="ctr" indent="0" marL="0">
              <a:buNone/>
            </a:pPr>
            <a:r>
              <a:rPr lang="en-US" sz="1400" dirty="0">
                <a:solidFill>
                  <a:srgbClr val="7D90A4"/>
                </a:solidFill>
                <a:latin typeface="Calibri" pitchFamily="34" charset="0"/>
                <a:ea typeface="Calibri" pitchFamily="34" charset="-122"/>
                <a:cs typeface="Calibri" pitchFamily="34" charset="-120"/>
              </a:rPr>
              <a:t>16 gauge</a:t>
            </a:r>
            <a:endParaRPr lang="en-US" sz="1400" dirty="0"/>
          </a:p>
        </p:txBody>
      </p:sp>
      <p:sp>
        <p:nvSpPr>
          <p:cNvPr id="12" name="Text 9"/>
          <p:cNvSpPr txBox="1"/>
          <p:nvPr/>
        </p:nvSpPr>
        <p:spPr>
          <a:xfrm>
            <a:off x="2887035" y="4389120"/>
            <a:ext cx="1133856" cy="566928"/>
          </a:xfrm>
          <a:prstGeom prst="rect">
            <a:avLst/>
          </a:prstGeom>
          <a:noFill/>
          <a:ln/>
        </p:spPr>
        <p:txBody>
          <a:bodyPr wrap="square" lIns="0" tIns="0" rIns="0" bIns="0" rtlCol="0" anchor="t"/>
          <a:lstStyle/>
          <a:p>
            <a:pPr algn="ctr" indent="0" marL="0">
              <a:buNone/>
            </a:pPr>
            <a:r>
              <a:rPr lang="en-US" sz="1400" b="1" dirty="0">
                <a:solidFill>
                  <a:srgbClr val="E6EEF5"/>
                </a:solidFill>
                <a:latin typeface="Calibri" pitchFamily="34" charset="0"/>
                <a:ea typeface="Calibri" pitchFamily="34" charset="-122"/>
                <a:cs typeface="Calibri" pitchFamily="34" charset="-120"/>
              </a:rPr>
              <a:t>Acoustic fill</a:t>
            </a:r>
            <a:endParaRPr lang="en-US" sz="1400" dirty="0"/>
          </a:p>
          <a:p>
            <a:pPr algn="ctr" indent="0" marL="0">
              <a:buNone/>
            </a:pPr>
            <a:r>
              <a:rPr lang="en-US" sz="1400" dirty="0">
                <a:solidFill>
                  <a:srgbClr val="7D90A4"/>
                </a:solidFill>
                <a:latin typeface="Calibri" pitchFamily="34" charset="0"/>
                <a:ea typeface="Calibri" pitchFamily="34" charset="-122"/>
                <a:cs typeface="Calibri" pitchFamily="34" charset="-120"/>
              </a:rPr>
              <a:t>3½ in.</a:t>
            </a:r>
            <a:endParaRPr lang="en-US" sz="1400" dirty="0"/>
          </a:p>
        </p:txBody>
      </p:sp>
      <p:sp>
        <p:nvSpPr>
          <p:cNvPr id="13" name="Text 10"/>
          <p:cNvSpPr txBox="1"/>
          <p:nvPr/>
        </p:nvSpPr>
        <p:spPr>
          <a:xfrm>
            <a:off x="3949614" y="4389120"/>
            <a:ext cx="1133856" cy="566928"/>
          </a:xfrm>
          <a:prstGeom prst="rect">
            <a:avLst/>
          </a:prstGeom>
          <a:noFill/>
          <a:ln/>
        </p:spPr>
        <p:txBody>
          <a:bodyPr wrap="square" lIns="0" tIns="0" rIns="0" bIns="0" rtlCol="0" anchor="t"/>
          <a:lstStyle/>
          <a:p>
            <a:pPr algn="ctr" indent="0" marL="0">
              <a:buNone/>
            </a:pPr>
            <a:r>
              <a:rPr lang="en-US" sz="1400" b="1" dirty="0">
                <a:solidFill>
                  <a:srgbClr val="E6EEF5"/>
                </a:solidFill>
                <a:latin typeface="Calibri" pitchFamily="34" charset="0"/>
                <a:ea typeface="Calibri" pitchFamily="34" charset="-122"/>
                <a:cs typeface="Calibri" pitchFamily="34" charset="-120"/>
              </a:rPr>
              <a:t>⅝ in. GWB</a:t>
            </a:r>
            <a:endParaRPr lang="en-US" sz="1400" dirty="0"/>
          </a:p>
          <a:p>
            <a:pPr algn="ctr" indent="0" marL="0">
              <a:buNone/>
            </a:pPr>
            <a:r>
              <a:rPr lang="en-US" sz="1400" dirty="0">
                <a:solidFill>
                  <a:srgbClr val="7D90A4"/>
                </a:solidFill>
                <a:latin typeface="Calibri" pitchFamily="34" charset="0"/>
                <a:ea typeface="Calibri" pitchFamily="34" charset="-122"/>
                <a:cs typeface="Calibri" pitchFamily="34" charset="-120"/>
              </a:rPr>
              <a:t>inside, 1</a:t>
            </a:r>
            <a:endParaRPr lang="en-US" sz="1400" dirty="0"/>
          </a:p>
        </p:txBody>
      </p:sp>
      <p:sp>
        <p:nvSpPr>
          <p:cNvPr id="14" name="Text 11"/>
          <p:cNvSpPr txBox="1"/>
          <p:nvPr/>
        </p:nvSpPr>
        <p:spPr>
          <a:xfrm>
            <a:off x="5012192" y="4389120"/>
            <a:ext cx="1133856" cy="566928"/>
          </a:xfrm>
          <a:prstGeom prst="rect">
            <a:avLst/>
          </a:prstGeom>
          <a:noFill/>
          <a:ln/>
        </p:spPr>
        <p:txBody>
          <a:bodyPr wrap="square" lIns="0" tIns="0" rIns="0" bIns="0" rtlCol="0" anchor="t"/>
          <a:lstStyle/>
          <a:p>
            <a:pPr algn="ctr" indent="0" marL="0">
              <a:buNone/>
            </a:pPr>
            <a:r>
              <a:rPr lang="en-US" sz="1400" b="1" dirty="0">
                <a:solidFill>
                  <a:srgbClr val="E6EEF5"/>
                </a:solidFill>
                <a:latin typeface="Calibri" pitchFamily="34" charset="0"/>
                <a:ea typeface="Calibri" pitchFamily="34" charset="-122"/>
                <a:cs typeface="Calibri" pitchFamily="34" charset="-120"/>
              </a:rPr>
              <a:t>⅝ in. GWB</a:t>
            </a:r>
            <a:endParaRPr lang="en-US" sz="1400" dirty="0"/>
          </a:p>
          <a:p>
            <a:pPr algn="ctr" indent="0" marL="0">
              <a:buNone/>
            </a:pPr>
            <a:r>
              <a:rPr lang="en-US" sz="1400" dirty="0">
                <a:solidFill>
                  <a:srgbClr val="7D90A4"/>
                </a:solidFill>
                <a:latin typeface="Calibri" pitchFamily="34" charset="0"/>
                <a:ea typeface="Calibri" pitchFamily="34" charset="-122"/>
                <a:cs typeface="Calibri" pitchFamily="34" charset="-120"/>
              </a:rPr>
              <a:t>inside, 2</a:t>
            </a:r>
            <a:endParaRPr lang="en-US" sz="1400" dirty="0"/>
          </a:p>
        </p:txBody>
      </p:sp>
      <p:sp>
        <p:nvSpPr>
          <p:cNvPr id="15" name="Text 12"/>
          <p:cNvSpPr txBox="1"/>
          <p:nvPr/>
        </p:nvSpPr>
        <p:spPr>
          <a:xfrm>
            <a:off x="548640" y="5257800"/>
            <a:ext cx="4572000"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EVERY WALL TYPE SHARES</a:t>
            </a:r>
            <a:endParaRPr lang="en-US" sz="1400" dirty="0"/>
          </a:p>
        </p:txBody>
      </p:sp>
      <p:pic>
        <p:nvPicPr>
          <p:cNvPr id="16" name="Image 1" descr="preencoded.png">    </p:cNvPr>
          <p:cNvPicPr>
            <a:picLocks noChangeAspect="1"/>
          </p:cNvPicPr>
          <p:nvPr/>
        </p:nvPicPr>
        <p:blipFill>
          <a:blip r:embed="rId2"/>
          <a:stretch>
            <a:fillRect/>
          </a:stretch>
        </p:blipFill>
        <p:spPr>
          <a:xfrm>
            <a:off x="548640" y="5614416"/>
            <a:ext cx="219456" cy="219456"/>
          </a:xfrm>
          <a:prstGeom prst="rect">
            <a:avLst/>
          </a:prstGeom>
        </p:spPr>
      </p:pic>
      <p:sp>
        <p:nvSpPr>
          <p:cNvPr id="17" name="Text 13"/>
          <p:cNvSpPr txBox="1"/>
          <p:nvPr/>
        </p:nvSpPr>
        <p:spPr>
          <a:xfrm>
            <a:off x="859536" y="5577840"/>
            <a:ext cx="2651760" cy="292608"/>
          </a:xfrm>
          <a:prstGeom prst="rect">
            <a:avLst/>
          </a:prstGeom>
          <a:noFill/>
          <a:ln/>
        </p:spPr>
        <p:txBody>
          <a:bodyPr wrap="square" lIns="0" tIns="0" rIns="0" bIns="0" rtlCol="0" anchor="ctr"/>
          <a:lstStyle/>
          <a:p>
            <a:pPr indent="0" marL="0">
              <a:buNone/>
            </a:pPr>
            <a:r>
              <a:rPr lang="en-US" sz="1400" dirty="0">
                <a:solidFill>
                  <a:srgbClr val="A9BACB"/>
                </a:solidFill>
                <a:latin typeface="Calibri" pitchFamily="34" charset="0"/>
                <a:ea typeface="Calibri" pitchFamily="34" charset="-122"/>
                <a:cs typeface="Calibri" pitchFamily="34" charset="-120"/>
              </a:rPr>
              <a:t>True floor to true ceiling, painted</a:t>
            </a:r>
            <a:endParaRPr lang="en-US" sz="1400" dirty="0"/>
          </a:p>
        </p:txBody>
      </p:sp>
      <p:pic>
        <p:nvPicPr>
          <p:cNvPr id="18" name="Image 2" descr="preencoded.png">    </p:cNvPr>
          <p:cNvPicPr>
            <a:picLocks noChangeAspect="1"/>
          </p:cNvPicPr>
          <p:nvPr/>
        </p:nvPicPr>
        <p:blipFill>
          <a:blip r:embed="rId3"/>
          <a:stretch>
            <a:fillRect/>
          </a:stretch>
        </p:blipFill>
        <p:spPr>
          <a:xfrm>
            <a:off x="3520440" y="5614416"/>
            <a:ext cx="219456" cy="219456"/>
          </a:xfrm>
          <a:prstGeom prst="rect">
            <a:avLst/>
          </a:prstGeom>
        </p:spPr>
      </p:pic>
      <p:sp>
        <p:nvSpPr>
          <p:cNvPr id="19" name="Text 14"/>
          <p:cNvSpPr txBox="1"/>
          <p:nvPr/>
        </p:nvSpPr>
        <p:spPr>
          <a:xfrm>
            <a:off x="3831336" y="5577840"/>
            <a:ext cx="2651760" cy="292608"/>
          </a:xfrm>
          <a:prstGeom prst="rect">
            <a:avLst/>
          </a:prstGeom>
          <a:noFill/>
          <a:ln/>
        </p:spPr>
        <p:txBody>
          <a:bodyPr wrap="square" lIns="0" tIns="0" rIns="0" bIns="0" rtlCol="0" anchor="ctr"/>
          <a:lstStyle/>
          <a:p>
            <a:pPr indent="0" marL="0">
              <a:buNone/>
            </a:pPr>
            <a:r>
              <a:rPr lang="en-US" sz="1400" dirty="0">
                <a:solidFill>
                  <a:srgbClr val="A9BACB"/>
                </a:solidFill>
                <a:latin typeface="Calibri" pitchFamily="34" charset="0"/>
                <a:ea typeface="Calibri" pitchFamily="34" charset="-122"/>
                <a:cs typeface="Calibri" pitchFamily="34" charset="-120"/>
              </a:rPr>
              <a:t>16-ga track in acoustical sealant</a:t>
            </a:r>
            <a:endParaRPr lang="en-US" sz="1400" dirty="0"/>
          </a:p>
        </p:txBody>
      </p:sp>
      <p:pic>
        <p:nvPicPr>
          <p:cNvPr id="20" name="Image 3" descr="preencoded.png">    </p:cNvPr>
          <p:cNvPicPr>
            <a:picLocks noChangeAspect="1"/>
          </p:cNvPicPr>
          <p:nvPr/>
        </p:nvPicPr>
        <p:blipFill>
          <a:blip r:embed="rId4"/>
          <a:stretch>
            <a:fillRect/>
          </a:stretch>
        </p:blipFill>
        <p:spPr>
          <a:xfrm>
            <a:off x="548640" y="5961888"/>
            <a:ext cx="219456" cy="219456"/>
          </a:xfrm>
          <a:prstGeom prst="rect">
            <a:avLst/>
          </a:prstGeom>
        </p:spPr>
      </p:pic>
      <p:sp>
        <p:nvSpPr>
          <p:cNvPr id="21" name="Text 15"/>
          <p:cNvSpPr txBox="1"/>
          <p:nvPr/>
        </p:nvSpPr>
        <p:spPr>
          <a:xfrm>
            <a:off x="859536" y="5925312"/>
            <a:ext cx="2651760" cy="292608"/>
          </a:xfrm>
          <a:prstGeom prst="rect">
            <a:avLst/>
          </a:prstGeom>
          <a:noFill/>
          <a:ln/>
        </p:spPr>
        <p:txBody>
          <a:bodyPr wrap="square" lIns="0" tIns="0" rIns="0" bIns="0" rtlCol="0" anchor="ctr"/>
          <a:lstStyle/>
          <a:p>
            <a:pPr indent="0" marL="0">
              <a:buNone/>
            </a:pPr>
            <a:r>
              <a:rPr lang="en-US" sz="1400" dirty="0">
                <a:solidFill>
                  <a:srgbClr val="A9BACB"/>
                </a:solidFill>
                <a:latin typeface="Calibri" pitchFamily="34" charset="0"/>
                <a:ea typeface="Calibri" pitchFamily="34" charset="-122"/>
                <a:cs typeface="Calibri" pitchFamily="34" charset="-120"/>
              </a:rPr>
              <a:t>3½ in. acoustic fill</a:t>
            </a:r>
            <a:endParaRPr lang="en-US" sz="1400" dirty="0"/>
          </a:p>
        </p:txBody>
      </p:sp>
      <p:pic>
        <p:nvPicPr>
          <p:cNvPr id="22" name="Image 4" descr="preencoded.png">    </p:cNvPr>
          <p:cNvPicPr>
            <a:picLocks noChangeAspect="1"/>
          </p:cNvPicPr>
          <p:nvPr/>
        </p:nvPicPr>
        <p:blipFill>
          <a:blip r:embed="rId5"/>
          <a:stretch>
            <a:fillRect/>
          </a:stretch>
        </p:blipFill>
        <p:spPr>
          <a:xfrm>
            <a:off x="3520440" y="5961888"/>
            <a:ext cx="219456" cy="219456"/>
          </a:xfrm>
          <a:prstGeom prst="rect">
            <a:avLst/>
          </a:prstGeom>
        </p:spPr>
      </p:pic>
      <p:sp>
        <p:nvSpPr>
          <p:cNvPr id="23" name="Text 16"/>
          <p:cNvSpPr txBox="1"/>
          <p:nvPr/>
        </p:nvSpPr>
        <p:spPr>
          <a:xfrm>
            <a:off x="3831336" y="5925312"/>
            <a:ext cx="2651760" cy="292608"/>
          </a:xfrm>
          <a:prstGeom prst="rect">
            <a:avLst/>
          </a:prstGeom>
          <a:noFill/>
          <a:ln/>
        </p:spPr>
        <p:txBody>
          <a:bodyPr wrap="square" lIns="0" tIns="0" rIns="0" bIns="0" rtlCol="0" anchor="ctr"/>
          <a:lstStyle/>
          <a:p>
            <a:pPr indent="0" marL="0">
              <a:buNone/>
            </a:pPr>
            <a:r>
              <a:rPr lang="en-US" sz="1400" dirty="0">
                <a:solidFill>
                  <a:srgbClr val="A9BACB"/>
                </a:solidFill>
                <a:latin typeface="Calibri" pitchFamily="34" charset="0"/>
                <a:ea typeface="Calibri" pitchFamily="34" charset="-122"/>
                <a:cs typeface="Calibri" pitchFamily="34" charset="-120"/>
              </a:rPr>
              <a:t>Staggered board seams</a:t>
            </a:r>
            <a:endParaRPr lang="en-US" sz="1400" dirty="0"/>
          </a:p>
        </p:txBody>
      </p:sp>
      <p:sp>
        <p:nvSpPr>
          <p:cNvPr id="24" name="Shape 17"/>
          <p:cNvSpPr/>
          <p:nvPr/>
        </p:nvSpPr>
        <p:spPr>
          <a:xfrm>
            <a:off x="6766560" y="1572768"/>
            <a:ext cx="4873752" cy="1572768"/>
          </a:xfrm>
          <a:prstGeom prst="roundRect">
            <a:avLst>
              <a:gd name="adj" fmla="val 4651"/>
            </a:avLst>
          </a:prstGeom>
          <a:solidFill>
            <a:srgbClr val="0E2A38"/>
          </a:solidFill>
          <a:ln w="9525">
            <a:solidFill>
              <a:srgbClr val="1F5A73"/>
            </a:solidFill>
            <a:prstDash val="solid"/>
          </a:ln>
        </p:spPr>
      </p:sp>
      <p:sp>
        <p:nvSpPr>
          <p:cNvPr id="25" name="Text 18"/>
          <p:cNvSpPr txBox="1"/>
          <p:nvPr/>
        </p:nvSpPr>
        <p:spPr>
          <a:xfrm>
            <a:off x="6995160" y="1700784"/>
            <a:ext cx="2560320" cy="329184"/>
          </a:xfrm>
          <a:prstGeom prst="rect">
            <a:avLst/>
          </a:prstGeom>
          <a:noFill/>
          <a:ln/>
        </p:spPr>
        <p:txBody>
          <a:bodyPr wrap="square" lIns="0" tIns="0" rIns="0" bIns="0" rtlCol="0" anchor="t"/>
          <a:lstStyle/>
          <a:p>
            <a:pPr indent="0" marL="0">
              <a:buNone/>
            </a:pPr>
            <a:r>
              <a:rPr lang="en-US" sz="1800" b="1" dirty="0">
                <a:solidFill>
                  <a:srgbClr val="3FD0FF"/>
                </a:solidFill>
                <a:latin typeface="Arial" pitchFamily="34" charset="0"/>
                <a:ea typeface="Arial" pitchFamily="34" charset="-122"/>
                <a:cs typeface="Arial" pitchFamily="34" charset="-120"/>
              </a:rPr>
              <a:t>Wall A · Standard</a:t>
            </a:r>
            <a:endParaRPr lang="en-US" sz="1800" dirty="0"/>
          </a:p>
        </p:txBody>
      </p:sp>
      <p:sp>
        <p:nvSpPr>
          <p:cNvPr id="26" name="Text 19"/>
          <p:cNvSpPr txBox="1"/>
          <p:nvPr/>
        </p:nvSpPr>
        <p:spPr>
          <a:xfrm>
            <a:off x="9235440" y="1700784"/>
            <a:ext cx="2240280" cy="329184"/>
          </a:xfrm>
          <a:prstGeom prst="rect">
            <a:avLst/>
          </a:prstGeom>
          <a:noFill/>
          <a:ln/>
        </p:spPr>
        <p:txBody>
          <a:bodyPr wrap="square" lIns="0" tIns="0" rIns="0" bIns="0" rtlCol="0" anchor="ctr"/>
          <a:lstStyle/>
          <a:p>
            <a:pPr algn="r" indent="0" marL="0">
              <a:buNone/>
            </a:pPr>
            <a:r>
              <a:rPr lang="en-US" sz="1400" b="1" dirty="0">
                <a:solidFill>
                  <a:srgbClr val="7D90A4"/>
                </a:solidFill>
                <a:latin typeface="Courier New" pitchFamily="34" charset="0"/>
                <a:ea typeface="Courier New" pitchFamily="34" charset="-122"/>
                <a:cs typeface="Courier New" pitchFamily="34" charset="-120"/>
              </a:rPr>
              <a:t>SOUND GROUP 3</a:t>
            </a:r>
            <a:endParaRPr lang="en-US" sz="1400" dirty="0"/>
          </a:p>
        </p:txBody>
      </p:sp>
      <p:sp>
        <p:nvSpPr>
          <p:cNvPr id="27" name="Text 20"/>
          <p:cNvSpPr txBox="1"/>
          <p:nvPr/>
        </p:nvSpPr>
        <p:spPr>
          <a:xfrm>
            <a:off x="6995160" y="2075688"/>
            <a:ext cx="4480560" cy="896112"/>
          </a:xfrm>
          <a:prstGeom prst="rect">
            <a:avLst/>
          </a:prstGeom>
          <a:noFill/>
          <a:ln/>
        </p:spPr>
        <p:txBody>
          <a:bodyPr wrap="square" lIns="0" tIns="0" rIns="0" bIns="0" rtlCol="0" anchor="t"/>
          <a:lstStyle/>
          <a:p>
            <a:pPr indent="0" marL="0">
              <a:spcAft>
                <a:spcPts val="400"/>
              </a:spcAft>
              <a:buNone/>
            </a:pPr>
            <a:r>
              <a:rPr lang="en-US" sz="1400" dirty="0">
                <a:solidFill>
                  <a:srgbClr val="E6EEF5"/>
                </a:solidFill>
                <a:latin typeface="Calibri" pitchFamily="34" charset="0"/>
                <a:ea typeface="Calibri" pitchFamily="34" charset="-122"/>
                <a:cs typeface="Calibri" pitchFamily="34" charset="-120"/>
              </a:rPr>
              <a:t>Three layers of ⅝ in. gypsum board: one outside, two on the SCIF side.</a:t>
            </a:r>
            <a:endParaRPr lang="en-US" sz="1400" dirty="0"/>
          </a:p>
          <a:p>
            <a:pPr indent="0" marL="0">
              <a:buNone/>
            </a:pPr>
            <a:r>
              <a:rPr lang="en-US" sz="1400" dirty="0">
                <a:solidFill>
                  <a:srgbClr val="7D90A4"/>
                </a:solidFill>
                <a:latin typeface="Calibri" pitchFamily="34" charset="0"/>
                <a:ea typeface="Calibri" pitchFamily="34" charset="-122"/>
                <a:cs typeface="Calibri" pitchFamily="34" charset="-120"/>
              </a:rPr>
              <a:t>Use: closed storage, SWA, continuous ops, open storage with SID</a:t>
            </a:r>
            <a:endParaRPr lang="en-US" sz="1400" dirty="0"/>
          </a:p>
        </p:txBody>
      </p:sp>
      <p:sp>
        <p:nvSpPr>
          <p:cNvPr id="28" name="Shape 21"/>
          <p:cNvSpPr/>
          <p:nvPr/>
        </p:nvSpPr>
        <p:spPr>
          <a:xfrm>
            <a:off x="6766560" y="3255264"/>
            <a:ext cx="4873752" cy="1325880"/>
          </a:xfrm>
          <a:prstGeom prst="roundRect">
            <a:avLst>
              <a:gd name="adj" fmla="val 5517"/>
            </a:avLst>
          </a:prstGeom>
          <a:solidFill>
            <a:srgbClr val="0B121B"/>
          </a:solidFill>
          <a:ln w="9525">
            <a:solidFill>
              <a:srgbClr val="1E2E40"/>
            </a:solidFill>
            <a:prstDash val="solid"/>
          </a:ln>
        </p:spPr>
      </p:sp>
      <p:sp>
        <p:nvSpPr>
          <p:cNvPr id="29" name="Text 22"/>
          <p:cNvSpPr txBox="1"/>
          <p:nvPr/>
        </p:nvSpPr>
        <p:spPr>
          <a:xfrm>
            <a:off x="6995160" y="3383280"/>
            <a:ext cx="2560320" cy="329184"/>
          </a:xfrm>
          <a:prstGeom prst="rect">
            <a:avLst/>
          </a:prstGeom>
          <a:noFill/>
          <a:ln/>
        </p:spPr>
        <p:txBody>
          <a:bodyPr wrap="square" lIns="0" tIns="0" rIns="0" bIns="0" rtlCol="0" anchor="t"/>
          <a:lstStyle/>
          <a:p>
            <a:pPr indent="0" marL="0">
              <a:buNone/>
            </a:pPr>
            <a:r>
              <a:rPr lang="en-US" sz="1800" b="1" dirty="0">
                <a:solidFill>
                  <a:srgbClr val="FFB547"/>
                </a:solidFill>
                <a:latin typeface="Arial" pitchFamily="34" charset="0"/>
                <a:ea typeface="Arial" pitchFamily="34" charset="-122"/>
                <a:cs typeface="Arial" pitchFamily="34" charset="-120"/>
              </a:rPr>
              <a:t>Wall B · Enhanced</a:t>
            </a:r>
            <a:endParaRPr lang="en-US" sz="1800" dirty="0"/>
          </a:p>
        </p:txBody>
      </p:sp>
      <p:sp>
        <p:nvSpPr>
          <p:cNvPr id="30" name="Text 23"/>
          <p:cNvSpPr txBox="1"/>
          <p:nvPr/>
        </p:nvSpPr>
        <p:spPr>
          <a:xfrm>
            <a:off x="9235440" y="3383280"/>
            <a:ext cx="2240280" cy="329184"/>
          </a:xfrm>
          <a:prstGeom prst="rect">
            <a:avLst/>
          </a:prstGeom>
          <a:noFill/>
          <a:ln/>
        </p:spPr>
        <p:txBody>
          <a:bodyPr wrap="square" lIns="0" tIns="0" rIns="0" bIns="0" rtlCol="0" anchor="ctr"/>
          <a:lstStyle/>
          <a:p>
            <a:pPr algn="r" indent="0" marL="0">
              <a:buNone/>
            </a:pPr>
            <a:r>
              <a:rPr lang="en-US" sz="1400" b="1" dirty="0">
                <a:solidFill>
                  <a:srgbClr val="7D90A4"/>
                </a:solidFill>
                <a:latin typeface="Courier New" pitchFamily="34" charset="0"/>
                <a:ea typeface="Courier New" pitchFamily="34" charset="-122"/>
                <a:cs typeface="Courier New" pitchFamily="34" charset="-120"/>
              </a:rPr>
              <a:t>FORCED-ENTRY LAYER</a:t>
            </a:r>
            <a:endParaRPr lang="en-US" sz="1400" dirty="0"/>
          </a:p>
        </p:txBody>
      </p:sp>
      <p:sp>
        <p:nvSpPr>
          <p:cNvPr id="31" name="Text 24"/>
          <p:cNvSpPr txBox="1"/>
          <p:nvPr/>
        </p:nvSpPr>
        <p:spPr>
          <a:xfrm>
            <a:off x="6995160" y="3758184"/>
            <a:ext cx="4480560" cy="896112"/>
          </a:xfrm>
          <a:prstGeom prst="rect">
            <a:avLst/>
          </a:prstGeom>
          <a:noFill/>
          <a:ln/>
        </p:spPr>
        <p:txBody>
          <a:bodyPr wrap="square" lIns="0" tIns="0" rIns="0" bIns="0" rtlCol="0" anchor="t"/>
          <a:lstStyle/>
          <a:p>
            <a:pPr indent="0" marL="0">
              <a:spcAft>
                <a:spcPts val="400"/>
              </a:spcAft>
              <a:buNone/>
            </a:pPr>
            <a:r>
              <a:rPr lang="en-US" sz="1400" dirty="0">
                <a:solidFill>
                  <a:srgbClr val="E6EEF5"/>
                </a:solidFill>
                <a:latin typeface="Calibri" pitchFamily="34" charset="0"/>
                <a:ea typeface="Calibri" pitchFamily="34" charset="-122"/>
                <a:cs typeface="Calibri" pitchFamily="34" charset="-120"/>
              </a:rPr>
              <a:t>Wall A plus #9 expanded metal on the SCIF side of the studs.</a:t>
            </a:r>
            <a:endParaRPr lang="en-US" sz="1400" dirty="0"/>
          </a:p>
          <a:p>
            <a:pPr indent="0" marL="0">
              <a:buNone/>
            </a:pPr>
            <a:r>
              <a:rPr lang="en-US" sz="1400" dirty="0">
                <a:solidFill>
                  <a:srgbClr val="7D90A4"/>
                </a:solidFill>
                <a:latin typeface="Calibri" pitchFamily="34" charset="0"/>
                <a:ea typeface="Calibri" pitchFamily="34" charset="-122"/>
                <a:cs typeface="Calibri" pitchFamily="34" charset="-120"/>
              </a:rPr>
              <a:t>Use: open storage without SID (5-minute response)</a:t>
            </a:r>
            <a:endParaRPr lang="en-US" sz="1400" dirty="0"/>
          </a:p>
        </p:txBody>
      </p:sp>
      <p:sp>
        <p:nvSpPr>
          <p:cNvPr id="32" name="Shape 25"/>
          <p:cNvSpPr/>
          <p:nvPr/>
        </p:nvSpPr>
        <p:spPr>
          <a:xfrm>
            <a:off x="6766560" y="4690872"/>
            <a:ext cx="4873752" cy="1463040"/>
          </a:xfrm>
          <a:prstGeom prst="roundRect">
            <a:avLst>
              <a:gd name="adj" fmla="val 5000"/>
            </a:avLst>
          </a:prstGeom>
          <a:solidFill>
            <a:srgbClr val="0B121B"/>
          </a:solidFill>
          <a:ln w="9525">
            <a:solidFill>
              <a:srgbClr val="1E2E40"/>
            </a:solidFill>
            <a:prstDash val="solid"/>
          </a:ln>
        </p:spPr>
      </p:sp>
      <p:sp>
        <p:nvSpPr>
          <p:cNvPr id="33" name="Text 26"/>
          <p:cNvSpPr txBox="1"/>
          <p:nvPr/>
        </p:nvSpPr>
        <p:spPr>
          <a:xfrm>
            <a:off x="6995160" y="4818888"/>
            <a:ext cx="2560320" cy="329184"/>
          </a:xfrm>
          <a:prstGeom prst="rect">
            <a:avLst/>
          </a:prstGeom>
          <a:noFill/>
          <a:ln/>
        </p:spPr>
        <p:txBody>
          <a:bodyPr wrap="square" lIns="0" tIns="0" rIns="0" bIns="0" rtlCol="0" anchor="t"/>
          <a:lstStyle/>
          <a:p>
            <a:pPr indent="0" marL="0">
              <a:buNone/>
            </a:pPr>
            <a:r>
              <a:rPr lang="en-US" sz="1800" b="1" dirty="0">
                <a:solidFill>
                  <a:srgbClr val="FFB547"/>
                </a:solidFill>
                <a:latin typeface="Arial" pitchFamily="34" charset="0"/>
                <a:ea typeface="Arial" pitchFamily="34" charset="-122"/>
                <a:cs typeface="Arial" pitchFamily="34" charset="-120"/>
              </a:rPr>
              <a:t>Wall C · Enhanced</a:t>
            </a:r>
            <a:endParaRPr lang="en-US" sz="1800" dirty="0"/>
          </a:p>
        </p:txBody>
      </p:sp>
      <p:sp>
        <p:nvSpPr>
          <p:cNvPr id="34" name="Text 27"/>
          <p:cNvSpPr txBox="1"/>
          <p:nvPr/>
        </p:nvSpPr>
        <p:spPr>
          <a:xfrm>
            <a:off x="9235440" y="4818888"/>
            <a:ext cx="2240280" cy="329184"/>
          </a:xfrm>
          <a:prstGeom prst="rect">
            <a:avLst/>
          </a:prstGeom>
          <a:noFill/>
          <a:ln/>
        </p:spPr>
        <p:txBody>
          <a:bodyPr wrap="square" lIns="0" tIns="0" rIns="0" bIns="0" rtlCol="0" anchor="ctr"/>
          <a:lstStyle/>
          <a:p>
            <a:pPr algn="r" indent="0" marL="0">
              <a:buNone/>
            </a:pPr>
            <a:r>
              <a:rPr lang="en-US" sz="1400" b="1" dirty="0">
                <a:solidFill>
                  <a:srgbClr val="7D90A4"/>
                </a:solidFill>
                <a:latin typeface="Courier New" pitchFamily="34" charset="0"/>
                <a:ea typeface="Courier New" pitchFamily="34" charset="-122"/>
                <a:cs typeface="Courier New" pitchFamily="34" charset="-120"/>
              </a:rPr>
              <a:t>FORCED-ENTRY LAYER</a:t>
            </a:r>
            <a:endParaRPr lang="en-US" sz="1400" dirty="0"/>
          </a:p>
        </p:txBody>
      </p:sp>
      <p:sp>
        <p:nvSpPr>
          <p:cNvPr id="35" name="Text 28"/>
          <p:cNvSpPr txBox="1"/>
          <p:nvPr/>
        </p:nvSpPr>
        <p:spPr>
          <a:xfrm>
            <a:off x="6995160" y="5193792"/>
            <a:ext cx="4480560" cy="896112"/>
          </a:xfrm>
          <a:prstGeom prst="rect">
            <a:avLst/>
          </a:prstGeom>
          <a:noFill/>
          <a:ln/>
        </p:spPr>
        <p:txBody>
          <a:bodyPr wrap="square" lIns="0" tIns="0" rIns="0" bIns="0" rtlCol="0" anchor="t"/>
          <a:lstStyle/>
          <a:p>
            <a:pPr indent="0" marL="0">
              <a:spcAft>
                <a:spcPts val="400"/>
              </a:spcAft>
              <a:buNone/>
            </a:pPr>
            <a:r>
              <a:rPr lang="en-US" sz="1400" dirty="0">
                <a:solidFill>
                  <a:srgbClr val="E6EEF5"/>
                </a:solidFill>
                <a:latin typeface="Calibri" pitchFamily="34" charset="0"/>
                <a:ea typeface="Calibri" pitchFamily="34" charset="-122"/>
                <a:cs typeface="Calibri" pitchFamily="34" charset="-120"/>
              </a:rPr>
              <a:t>½ in. plywood on the SCIF side under one board layer; two layers outside.</a:t>
            </a:r>
            <a:endParaRPr lang="en-US" sz="1400" dirty="0"/>
          </a:p>
          <a:p>
            <a:pPr indent="0" marL="0">
              <a:buNone/>
            </a:pPr>
            <a:r>
              <a:rPr lang="en-US" sz="1400" dirty="0">
                <a:solidFill>
                  <a:srgbClr val="7D90A4"/>
                </a:solidFill>
                <a:latin typeface="Calibri" pitchFamily="34" charset="0"/>
                <a:ea typeface="Calibri" pitchFamily="34" charset="-122"/>
                <a:cs typeface="Calibri" pitchFamily="34" charset="-120"/>
              </a:rPr>
              <a:t>Use: open storage without SID (5-minute response)</a:t>
            </a:r>
            <a:endParaRPr lang="en-US" sz="1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txBox="1"/>
          <p:nvPr/>
        </p:nvSpPr>
        <p:spPr>
          <a:xfrm>
            <a:off x="548640" y="384048"/>
            <a:ext cx="8229600" cy="274320"/>
          </a:xfrm>
          <a:prstGeom prst="rect">
            <a:avLst/>
          </a:prstGeom>
          <a:noFill/>
          <a:ln/>
        </p:spPr>
        <p:txBody>
          <a:bodyPr wrap="square" lIns="0" tIns="0" rIns="0" bIns="0" rtlCol="0" anchor="t"/>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10 · DOORS AND LOCKS</a:t>
            </a:r>
            <a:endParaRPr lang="en-US" sz="1400" dirty="0"/>
          </a:p>
        </p:txBody>
      </p:sp>
      <p:sp>
        <p:nvSpPr>
          <p:cNvPr id="3" name="Text 1"/>
          <p:cNvSpPr txBox="1"/>
          <p:nvPr/>
        </p:nvSpPr>
        <p:spPr>
          <a:xfrm>
            <a:off x="548640" y="676656"/>
            <a:ext cx="11091672" cy="713232"/>
          </a:xfrm>
          <a:prstGeom prst="rect">
            <a:avLst/>
          </a:prstGeom>
          <a:noFill/>
          <a:ln/>
        </p:spPr>
        <p:txBody>
          <a:bodyPr wrap="square" lIns="0" tIns="0" rIns="0" bIns="0" rtlCol="0" anchor="ctr"/>
          <a:lstStyle/>
          <a:p>
            <a:pPr indent="0" marL="0">
              <a:buNone/>
            </a:pPr>
            <a:r>
              <a:rPr lang="en-US" sz="3200" b="1" dirty="0">
                <a:solidFill>
                  <a:srgbClr val="E6EEF5"/>
                </a:solidFill>
                <a:latin typeface="Arial" pitchFamily="34" charset="0"/>
                <a:ea typeface="Arial" pitchFamily="34" charset="-122"/>
                <a:cs typeface="Arial" pitchFamily="34" charset="-120"/>
              </a:rPr>
              <a:t>Doors and locks: three layers, two jobs</a:t>
            </a:r>
            <a:endParaRPr lang="en-US" sz="3200" dirty="0"/>
          </a:p>
        </p:txBody>
      </p:sp>
      <p:sp>
        <p:nvSpPr>
          <p:cNvPr id="4" name="Text 2"/>
          <p:cNvSpPr txBox="1"/>
          <p:nvPr/>
        </p:nvSpPr>
        <p:spPr>
          <a:xfrm>
            <a:off x="548640" y="6382512"/>
            <a:ext cx="9692640" cy="274320"/>
          </a:xfrm>
          <a:prstGeom prst="rect">
            <a:avLst/>
          </a:prstGeom>
          <a:noFill/>
          <a:ln/>
        </p:spPr>
        <p:txBody>
          <a:bodyPr wrap="square" lIns="0" tIns="0" rIns="0" bIns="0" rtlCol="0" anchor="ctr"/>
          <a:lstStyle/>
          <a:p>
            <a:pPr indent="0" marL="0">
              <a:buNone/>
            </a:pPr>
            <a:r>
              <a:rPr lang="en-US" sz="1400" dirty="0">
                <a:solidFill>
                  <a:srgbClr val="7D90A4"/>
                </a:solidFill>
                <a:latin typeface="Calibri" pitchFamily="34" charset="0"/>
                <a:ea typeface="Calibri" pitchFamily="34" charset="-122"/>
                <a:cs typeface="Calibri" pitchFamily="34" charset="-120"/>
              </a:rPr>
              <a:t>Sources: IC Tech Spec 3.E · FF-L-2740B · FF-L-2890C and QPL · ICS 705-1 §G.2.b · UFC 4-010-05 3-4.6.5</a:t>
            </a:r>
            <a:endParaRPr lang="en-US" sz="1400" dirty="0"/>
          </a:p>
        </p:txBody>
      </p:sp>
      <p:sp>
        <p:nvSpPr>
          <p:cNvPr id="5" name="Text 3"/>
          <p:cNvSpPr txBox="1"/>
          <p:nvPr/>
        </p:nvSpPr>
        <p:spPr>
          <a:xfrm>
            <a:off x="10360152" y="6382512"/>
            <a:ext cx="1280160" cy="274320"/>
          </a:xfrm>
          <a:prstGeom prst="rect">
            <a:avLst/>
          </a:prstGeom>
          <a:noFill/>
          <a:ln/>
        </p:spPr>
        <p:txBody>
          <a:bodyPr wrap="square" lIns="0" tIns="0" rIns="0" bIns="0" rtlCol="0" anchor="ctr"/>
          <a:lstStyle/>
          <a:p>
            <a:pPr algn="r" indent="0" marL="0">
              <a:buNone/>
            </a:pPr>
            <a:r>
              <a:rPr lang="en-US" sz="1400" dirty="0">
                <a:solidFill>
                  <a:srgbClr val="7D90A4"/>
                </a:solidFill>
                <a:latin typeface="Courier New" pitchFamily="34" charset="0"/>
                <a:ea typeface="Courier New" pitchFamily="34" charset="-122"/>
                <a:cs typeface="Courier New" pitchFamily="34" charset="-120"/>
              </a:rPr>
              <a:t>10 / 24</a:t>
            </a:r>
            <a:endParaRPr lang="en-US" sz="1400" dirty="0"/>
          </a:p>
        </p:txBody>
      </p:sp>
      <p:sp>
        <p:nvSpPr>
          <p:cNvPr id="6" name="Shape 4"/>
          <p:cNvSpPr/>
          <p:nvPr/>
        </p:nvSpPr>
        <p:spPr>
          <a:xfrm>
            <a:off x="548640" y="1572768"/>
            <a:ext cx="4343400" cy="4572000"/>
          </a:xfrm>
          <a:prstGeom prst="roundRect">
            <a:avLst>
              <a:gd name="adj" fmla="val 1684"/>
            </a:avLst>
          </a:prstGeom>
          <a:solidFill>
            <a:srgbClr val="070B11"/>
          </a:solidFill>
          <a:ln w="9525">
            <a:solidFill>
              <a:srgbClr val="1E2E40"/>
            </a:solidFill>
            <a:prstDash val="solid"/>
          </a:ln>
        </p:spPr>
      </p:sp>
      <p:sp>
        <p:nvSpPr>
          <p:cNvPr id="7" name="Text 5"/>
          <p:cNvSpPr txBox="1"/>
          <p:nvPr/>
        </p:nvSpPr>
        <p:spPr>
          <a:xfrm>
            <a:off x="731520" y="1682496"/>
            <a:ext cx="2286000"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OUTSIDE VIEW</a:t>
            </a:r>
            <a:endParaRPr lang="en-US" sz="1400" dirty="0"/>
          </a:p>
        </p:txBody>
      </p:sp>
      <p:sp>
        <p:nvSpPr>
          <p:cNvPr id="8" name="Shape 6"/>
          <p:cNvSpPr/>
          <p:nvPr/>
        </p:nvSpPr>
        <p:spPr>
          <a:xfrm>
            <a:off x="987552" y="2221992"/>
            <a:ext cx="2505456" cy="3310128"/>
          </a:xfrm>
          <a:prstGeom prst="rect">
            <a:avLst/>
          </a:prstGeom>
          <a:solidFill>
            <a:srgbClr val="1A2635"/>
          </a:solidFill>
          <a:ln w="12700">
            <a:solidFill>
              <a:srgbClr val="7D90A4"/>
            </a:solidFill>
            <a:prstDash val="solid"/>
          </a:ln>
        </p:spPr>
      </p:sp>
      <p:sp>
        <p:nvSpPr>
          <p:cNvPr id="9" name="Shape 7"/>
          <p:cNvSpPr/>
          <p:nvPr/>
        </p:nvSpPr>
        <p:spPr>
          <a:xfrm>
            <a:off x="1097280" y="2331720"/>
            <a:ext cx="2286000" cy="3200400"/>
          </a:xfrm>
          <a:prstGeom prst="rect">
            <a:avLst/>
          </a:prstGeom>
          <a:solidFill>
            <a:srgbClr val="101A26"/>
          </a:solidFill>
          <a:ln w="19050">
            <a:solidFill>
              <a:srgbClr val="3FD0FF"/>
            </a:solidFill>
            <a:prstDash val="solid"/>
          </a:ln>
        </p:spPr>
      </p:sp>
      <p:sp>
        <p:nvSpPr>
          <p:cNvPr id="10" name="Shape 8"/>
          <p:cNvSpPr/>
          <p:nvPr/>
        </p:nvSpPr>
        <p:spPr>
          <a:xfrm>
            <a:off x="685800" y="5532120"/>
            <a:ext cx="4069080" cy="0"/>
          </a:xfrm>
          <a:prstGeom prst="line">
            <a:avLst/>
          </a:prstGeom>
          <a:noFill/>
          <a:ln w="19050">
            <a:solidFill>
              <a:srgbClr val="7D90A4"/>
            </a:solidFill>
            <a:prstDash val="solid"/>
          </a:ln>
        </p:spPr>
      </p:sp>
      <p:sp>
        <p:nvSpPr>
          <p:cNvPr id="11" name="Shape 9"/>
          <p:cNvSpPr/>
          <p:nvPr/>
        </p:nvSpPr>
        <p:spPr>
          <a:xfrm>
            <a:off x="1042416" y="2651760"/>
            <a:ext cx="91440" cy="320040"/>
          </a:xfrm>
          <a:prstGeom prst="rect">
            <a:avLst/>
          </a:prstGeom>
          <a:solidFill>
            <a:srgbClr val="7D90A4"/>
          </a:solidFill>
          <a:ln/>
        </p:spPr>
      </p:sp>
      <p:sp>
        <p:nvSpPr>
          <p:cNvPr id="12" name="Shape 10"/>
          <p:cNvSpPr/>
          <p:nvPr/>
        </p:nvSpPr>
        <p:spPr>
          <a:xfrm>
            <a:off x="1042416" y="3749040"/>
            <a:ext cx="91440" cy="320040"/>
          </a:xfrm>
          <a:prstGeom prst="rect">
            <a:avLst/>
          </a:prstGeom>
          <a:solidFill>
            <a:srgbClr val="7D90A4"/>
          </a:solidFill>
          <a:ln/>
        </p:spPr>
      </p:sp>
      <p:sp>
        <p:nvSpPr>
          <p:cNvPr id="13" name="Shape 11"/>
          <p:cNvSpPr/>
          <p:nvPr/>
        </p:nvSpPr>
        <p:spPr>
          <a:xfrm>
            <a:off x="1042416" y="4846320"/>
            <a:ext cx="91440" cy="320040"/>
          </a:xfrm>
          <a:prstGeom prst="rect">
            <a:avLst/>
          </a:prstGeom>
          <a:solidFill>
            <a:srgbClr val="7D90A4"/>
          </a:solidFill>
          <a:ln/>
        </p:spPr>
      </p:sp>
      <p:sp>
        <p:nvSpPr>
          <p:cNvPr id="14" name="Shape 12"/>
          <p:cNvSpPr/>
          <p:nvPr/>
        </p:nvSpPr>
        <p:spPr>
          <a:xfrm>
            <a:off x="2514600" y="2240280"/>
            <a:ext cx="457200" cy="128016"/>
          </a:xfrm>
          <a:prstGeom prst="rect">
            <a:avLst/>
          </a:prstGeom>
          <a:solidFill>
            <a:srgbClr val="3DDC97"/>
          </a:solidFill>
          <a:ln/>
        </p:spPr>
      </p:sp>
      <p:sp>
        <p:nvSpPr>
          <p:cNvPr id="15" name="Shape 13"/>
          <p:cNvSpPr/>
          <p:nvPr/>
        </p:nvSpPr>
        <p:spPr>
          <a:xfrm>
            <a:off x="2816352" y="3749040"/>
            <a:ext cx="384048" cy="384048"/>
          </a:xfrm>
          <a:prstGeom prst="ellipse">
            <a:avLst/>
          </a:prstGeom>
          <a:solidFill>
            <a:srgbClr val="2A2112"/>
          </a:solidFill>
          <a:ln w="19050">
            <a:solidFill>
              <a:srgbClr val="FFB547"/>
            </a:solidFill>
            <a:prstDash val="solid"/>
          </a:ln>
        </p:spPr>
      </p:sp>
      <p:sp>
        <p:nvSpPr>
          <p:cNvPr id="16" name="Shape 14"/>
          <p:cNvSpPr/>
          <p:nvPr/>
        </p:nvSpPr>
        <p:spPr>
          <a:xfrm>
            <a:off x="2916936" y="3849624"/>
            <a:ext cx="182880" cy="182880"/>
          </a:xfrm>
          <a:prstGeom prst="ellipse">
            <a:avLst/>
          </a:prstGeom>
          <a:solidFill>
            <a:srgbClr val="FFB547"/>
          </a:solidFill>
          <a:ln w="12700">
            <a:solidFill>
              <a:srgbClr val="FFB547"/>
            </a:solidFill>
            <a:prstDash val="solid"/>
          </a:ln>
        </p:spPr>
      </p:sp>
      <p:sp>
        <p:nvSpPr>
          <p:cNvPr id="17" name="Shape 15"/>
          <p:cNvSpPr/>
          <p:nvPr/>
        </p:nvSpPr>
        <p:spPr>
          <a:xfrm>
            <a:off x="2880360" y="4389120"/>
            <a:ext cx="146304" cy="146304"/>
          </a:xfrm>
          <a:prstGeom prst="rect">
            <a:avLst/>
          </a:prstGeom>
          <a:solidFill>
            <a:srgbClr val="A9BACB"/>
          </a:solidFill>
          <a:ln/>
        </p:spPr>
      </p:sp>
      <p:sp>
        <p:nvSpPr>
          <p:cNvPr id="18" name="Shape 16"/>
          <p:cNvSpPr/>
          <p:nvPr/>
        </p:nvSpPr>
        <p:spPr>
          <a:xfrm>
            <a:off x="2514600" y="4425696"/>
            <a:ext cx="411480" cy="73152"/>
          </a:xfrm>
          <a:prstGeom prst="rect">
            <a:avLst/>
          </a:prstGeom>
          <a:solidFill>
            <a:srgbClr val="A9BACB"/>
          </a:solidFill>
          <a:ln/>
        </p:spPr>
      </p:sp>
      <p:sp>
        <p:nvSpPr>
          <p:cNvPr id="19" name="Shape 17"/>
          <p:cNvSpPr/>
          <p:nvPr/>
        </p:nvSpPr>
        <p:spPr>
          <a:xfrm>
            <a:off x="3703320" y="3657600"/>
            <a:ext cx="384048" cy="713232"/>
          </a:xfrm>
          <a:prstGeom prst="rect">
            <a:avLst/>
          </a:prstGeom>
          <a:solidFill>
            <a:srgbClr val="0B1A24"/>
          </a:solidFill>
          <a:ln w="15875">
            <a:solidFill>
              <a:srgbClr val="3FD0FF"/>
            </a:solidFill>
            <a:prstDash val="solid"/>
          </a:ln>
        </p:spPr>
      </p:sp>
      <p:sp>
        <p:nvSpPr>
          <p:cNvPr id="20" name="Shape 18"/>
          <p:cNvSpPr/>
          <p:nvPr/>
        </p:nvSpPr>
        <p:spPr>
          <a:xfrm>
            <a:off x="3776472" y="3959352"/>
            <a:ext cx="54864" cy="54864"/>
          </a:xfrm>
          <a:prstGeom prst="rect">
            <a:avLst/>
          </a:prstGeom>
          <a:solidFill>
            <a:srgbClr val="3FD0FF"/>
          </a:solidFill>
          <a:ln/>
        </p:spPr>
      </p:sp>
      <p:sp>
        <p:nvSpPr>
          <p:cNvPr id="21" name="Shape 19"/>
          <p:cNvSpPr/>
          <p:nvPr/>
        </p:nvSpPr>
        <p:spPr>
          <a:xfrm>
            <a:off x="3867912" y="3959352"/>
            <a:ext cx="54864" cy="54864"/>
          </a:xfrm>
          <a:prstGeom prst="rect">
            <a:avLst/>
          </a:prstGeom>
          <a:solidFill>
            <a:srgbClr val="3FD0FF"/>
          </a:solidFill>
          <a:ln/>
        </p:spPr>
      </p:sp>
      <p:sp>
        <p:nvSpPr>
          <p:cNvPr id="22" name="Shape 20"/>
          <p:cNvSpPr/>
          <p:nvPr/>
        </p:nvSpPr>
        <p:spPr>
          <a:xfrm>
            <a:off x="3959352" y="3959352"/>
            <a:ext cx="54864" cy="54864"/>
          </a:xfrm>
          <a:prstGeom prst="rect">
            <a:avLst/>
          </a:prstGeom>
          <a:solidFill>
            <a:srgbClr val="3FD0FF"/>
          </a:solidFill>
          <a:ln/>
        </p:spPr>
      </p:sp>
      <p:sp>
        <p:nvSpPr>
          <p:cNvPr id="23" name="Shape 21"/>
          <p:cNvSpPr/>
          <p:nvPr/>
        </p:nvSpPr>
        <p:spPr>
          <a:xfrm>
            <a:off x="3776472" y="4069080"/>
            <a:ext cx="54864" cy="54864"/>
          </a:xfrm>
          <a:prstGeom prst="rect">
            <a:avLst/>
          </a:prstGeom>
          <a:solidFill>
            <a:srgbClr val="3FD0FF"/>
          </a:solidFill>
          <a:ln/>
        </p:spPr>
      </p:sp>
      <p:sp>
        <p:nvSpPr>
          <p:cNvPr id="24" name="Shape 22"/>
          <p:cNvSpPr/>
          <p:nvPr/>
        </p:nvSpPr>
        <p:spPr>
          <a:xfrm>
            <a:off x="3867912" y="4069080"/>
            <a:ext cx="54864" cy="54864"/>
          </a:xfrm>
          <a:prstGeom prst="rect">
            <a:avLst/>
          </a:prstGeom>
          <a:solidFill>
            <a:srgbClr val="3FD0FF"/>
          </a:solidFill>
          <a:ln/>
        </p:spPr>
      </p:sp>
      <p:sp>
        <p:nvSpPr>
          <p:cNvPr id="25" name="Shape 23"/>
          <p:cNvSpPr/>
          <p:nvPr/>
        </p:nvSpPr>
        <p:spPr>
          <a:xfrm>
            <a:off x="3959352" y="4069080"/>
            <a:ext cx="54864" cy="54864"/>
          </a:xfrm>
          <a:prstGeom prst="rect">
            <a:avLst/>
          </a:prstGeom>
          <a:solidFill>
            <a:srgbClr val="3FD0FF"/>
          </a:solidFill>
          <a:ln/>
        </p:spPr>
      </p:sp>
      <p:sp>
        <p:nvSpPr>
          <p:cNvPr id="26" name="Shape 24"/>
          <p:cNvSpPr/>
          <p:nvPr/>
        </p:nvSpPr>
        <p:spPr>
          <a:xfrm>
            <a:off x="3776472" y="4178808"/>
            <a:ext cx="54864" cy="54864"/>
          </a:xfrm>
          <a:prstGeom prst="rect">
            <a:avLst/>
          </a:prstGeom>
          <a:solidFill>
            <a:srgbClr val="3FD0FF"/>
          </a:solidFill>
          <a:ln/>
        </p:spPr>
      </p:sp>
      <p:sp>
        <p:nvSpPr>
          <p:cNvPr id="27" name="Shape 25"/>
          <p:cNvSpPr/>
          <p:nvPr/>
        </p:nvSpPr>
        <p:spPr>
          <a:xfrm>
            <a:off x="3867912" y="4178808"/>
            <a:ext cx="54864" cy="54864"/>
          </a:xfrm>
          <a:prstGeom prst="rect">
            <a:avLst/>
          </a:prstGeom>
          <a:solidFill>
            <a:srgbClr val="3FD0FF"/>
          </a:solidFill>
          <a:ln/>
        </p:spPr>
      </p:sp>
      <p:sp>
        <p:nvSpPr>
          <p:cNvPr id="28" name="Shape 26"/>
          <p:cNvSpPr/>
          <p:nvPr/>
        </p:nvSpPr>
        <p:spPr>
          <a:xfrm>
            <a:off x="3959352" y="4178808"/>
            <a:ext cx="54864" cy="54864"/>
          </a:xfrm>
          <a:prstGeom prst="rect">
            <a:avLst/>
          </a:prstGeom>
          <a:solidFill>
            <a:srgbClr val="3FD0FF"/>
          </a:solidFill>
          <a:ln/>
        </p:spPr>
      </p:sp>
      <p:sp>
        <p:nvSpPr>
          <p:cNvPr id="29" name="Shape 27"/>
          <p:cNvSpPr/>
          <p:nvPr/>
        </p:nvSpPr>
        <p:spPr>
          <a:xfrm>
            <a:off x="2542032" y="3611880"/>
            <a:ext cx="292608" cy="292608"/>
          </a:xfrm>
          <a:prstGeom prst="ellipse">
            <a:avLst/>
          </a:prstGeom>
          <a:solidFill>
            <a:srgbClr val="FFB547"/>
          </a:solidFill>
          <a:ln w="9525">
            <a:solidFill>
              <a:srgbClr val="FFB547"/>
            </a:solidFill>
            <a:prstDash val="solid"/>
          </a:ln>
        </p:spPr>
      </p:sp>
      <p:sp>
        <p:nvSpPr>
          <p:cNvPr id="30" name="Text 28"/>
          <p:cNvSpPr txBox="1"/>
          <p:nvPr/>
        </p:nvSpPr>
        <p:spPr>
          <a:xfrm>
            <a:off x="2542032" y="3611880"/>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1</a:t>
            </a:r>
            <a:endParaRPr lang="en-US" sz="1400" dirty="0"/>
          </a:p>
        </p:txBody>
      </p:sp>
      <p:sp>
        <p:nvSpPr>
          <p:cNvPr id="31" name="Shape 29"/>
          <p:cNvSpPr/>
          <p:nvPr/>
        </p:nvSpPr>
        <p:spPr>
          <a:xfrm>
            <a:off x="2194560" y="4297680"/>
            <a:ext cx="292608" cy="292608"/>
          </a:xfrm>
          <a:prstGeom prst="ellipse">
            <a:avLst/>
          </a:prstGeom>
          <a:solidFill>
            <a:srgbClr val="FFB547"/>
          </a:solidFill>
          <a:ln w="9525">
            <a:solidFill>
              <a:srgbClr val="FFB547"/>
            </a:solidFill>
            <a:prstDash val="solid"/>
          </a:ln>
        </p:spPr>
      </p:sp>
      <p:sp>
        <p:nvSpPr>
          <p:cNvPr id="32" name="Text 30"/>
          <p:cNvSpPr txBox="1"/>
          <p:nvPr/>
        </p:nvSpPr>
        <p:spPr>
          <a:xfrm>
            <a:off x="2194560" y="4297680"/>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2</a:t>
            </a:r>
            <a:endParaRPr lang="en-US" sz="1400" dirty="0"/>
          </a:p>
        </p:txBody>
      </p:sp>
      <p:sp>
        <p:nvSpPr>
          <p:cNvPr id="33" name="Shape 31"/>
          <p:cNvSpPr/>
          <p:nvPr/>
        </p:nvSpPr>
        <p:spPr>
          <a:xfrm>
            <a:off x="4133088" y="3520440"/>
            <a:ext cx="292608" cy="292608"/>
          </a:xfrm>
          <a:prstGeom prst="ellipse">
            <a:avLst/>
          </a:prstGeom>
          <a:solidFill>
            <a:srgbClr val="FFB547"/>
          </a:solidFill>
          <a:ln w="9525">
            <a:solidFill>
              <a:srgbClr val="FFB547"/>
            </a:solidFill>
            <a:prstDash val="solid"/>
          </a:ln>
        </p:spPr>
      </p:sp>
      <p:sp>
        <p:nvSpPr>
          <p:cNvPr id="34" name="Text 32"/>
          <p:cNvSpPr txBox="1"/>
          <p:nvPr/>
        </p:nvSpPr>
        <p:spPr>
          <a:xfrm>
            <a:off x="4133088" y="3520440"/>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3</a:t>
            </a:r>
            <a:endParaRPr lang="en-US" sz="1400" dirty="0"/>
          </a:p>
        </p:txBody>
      </p:sp>
      <p:sp>
        <p:nvSpPr>
          <p:cNvPr id="35" name="Shape 33"/>
          <p:cNvSpPr/>
          <p:nvPr/>
        </p:nvSpPr>
        <p:spPr>
          <a:xfrm>
            <a:off x="3035808" y="1856232"/>
            <a:ext cx="292608" cy="292608"/>
          </a:xfrm>
          <a:prstGeom prst="ellipse">
            <a:avLst/>
          </a:prstGeom>
          <a:solidFill>
            <a:srgbClr val="3DDC97"/>
          </a:solidFill>
          <a:ln w="9525">
            <a:solidFill>
              <a:srgbClr val="3DDC97"/>
            </a:solidFill>
            <a:prstDash val="solid"/>
          </a:ln>
        </p:spPr>
      </p:sp>
      <p:sp>
        <p:nvSpPr>
          <p:cNvPr id="36" name="Text 34"/>
          <p:cNvSpPr txBox="1"/>
          <p:nvPr/>
        </p:nvSpPr>
        <p:spPr>
          <a:xfrm>
            <a:off x="3035808" y="1856232"/>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4</a:t>
            </a:r>
            <a:endParaRPr lang="en-US" sz="1400" dirty="0"/>
          </a:p>
        </p:txBody>
      </p:sp>
      <p:sp>
        <p:nvSpPr>
          <p:cNvPr id="37" name="Text 35"/>
          <p:cNvSpPr txBox="1"/>
          <p:nvPr/>
        </p:nvSpPr>
        <p:spPr>
          <a:xfrm>
            <a:off x="731520" y="5687568"/>
            <a:ext cx="4023360" cy="292608"/>
          </a:xfrm>
          <a:prstGeom prst="rect">
            <a:avLst/>
          </a:prstGeom>
          <a:noFill/>
          <a:ln/>
        </p:spPr>
        <p:txBody>
          <a:bodyPr wrap="square" lIns="0" tIns="0" rIns="0" bIns="0" rtlCol="0" anchor="t"/>
          <a:lstStyle/>
          <a:p>
            <a:pPr indent="0" marL="0">
              <a:buNone/>
            </a:pPr>
            <a:r>
              <a:rPr lang="en-US" sz="1400" b="1" dirty="0">
                <a:solidFill>
                  <a:srgbClr val="3DDC97"/>
                </a:solidFill>
                <a:latin typeface="Calibri" pitchFamily="34" charset="0"/>
                <a:ea typeface="Calibri" pitchFamily="34" charset="-122"/>
                <a:cs typeface="Calibri" pitchFamily="34" charset="-120"/>
              </a:rPr>
              <a:t>4 </a:t>
            </a:r>
            <a:pPr indent="0" marL="0">
              <a:buNone/>
            </a:pPr>
            <a:r>
              <a:rPr lang="en-US" sz="1400" dirty="0">
                <a:solidFill>
                  <a:srgbClr val="A9BACB"/>
                </a:solidFill>
                <a:latin typeface="Calibri" pitchFamily="34" charset="0"/>
                <a:ea typeface="Calibri" pitchFamily="34" charset="-122"/>
                <a:cs typeface="Calibri" pitchFamily="34" charset="-120"/>
              </a:rPr>
              <a:t>UL 634 Level II door switch</a:t>
            </a:r>
            <a:endParaRPr lang="en-US" sz="1400" dirty="0"/>
          </a:p>
        </p:txBody>
      </p:sp>
      <p:sp>
        <p:nvSpPr>
          <p:cNvPr id="38" name="Shape 36"/>
          <p:cNvSpPr/>
          <p:nvPr/>
        </p:nvSpPr>
        <p:spPr>
          <a:xfrm>
            <a:off x="5166360" y="1572768"/>
            <a:ext cx="6473952" cy="1078992"/>
          </a:xfrm>
          <a:prstGeom prst="roundRect">
            <a:avLst>
              <a:gd name="adj" fmla="val 6780"/>
            </a:avLst>
          </a:prstGeom>
          <a:solidFill>
            <a:srgbClr val="0B121B"/>
          </a:solidFill>
          <a:ln w="9525">
            <a:solidFill>
              <a:srgbClr val="1E2E40"/>
            </a:solidFill>
            <a:prstDash val="solid"/>
          </a:ln>
        </p:spPr>
      </p:sp>
      <p:sp>
        <p:nvSpPr>
          <p:cNvPr id="39" name="Shape 37"/>
          <p:cNvSpPr/>
          <p:nvPr/>
        </p:nvSpPr>
        <p:spPr>
          <a:xfrm>
            <a:off x="5349240" y="1728216"/>
            <a:ext cx="310896" cy="310896"/>
          </a:xfrm>
          <a:prstGeom prst="ellipse">
            <a:avLst/>
          </a:prstGeom>
          <a:solidFill>
            <a:srgbClr val="FFB547"/>
          </a:solidFill>
          <a:ln w="9525">
            <a:solidFill>
              <a:srgbClr val="FFB547"/>
            </a:solidFill>
            <a:prstDash val="solid"/>
          </a:ln>
        </p:spPr>
      </p:sp>
      <p:sp>
        <p:nvSpPr>
          <p:cNvPr id="40" name="Text 38"/>
          <p:cNvSpPr txBox="1"/>
          <p:nvPr/>
        </p:nvSpPr>
        <p:spPr>
          <a:xfrm>
            <a:off x="5349240" y="1728216"/>
            <a:ext cx="310896" cy="310896"/>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1</a:t>
            </a:r>
            <a:endParaRPr lang="en-US" sz="1400" dirty="0"/>
          </a:p>
        </p:txBody>
      </p:sp>
      <p:sp>
        <p:nvSpPr>
          <p:cNvPr id="41" name="Text 39"/>
          <p:cNvSpPr txBox="1"/>
          <p:nvPr/>
        </p:nvSpPr>
        <p:spPr>
          <a:xfrm>
            <a:off x="5806440" y="1691640"/>
            <a:ext cx="5669280" cy="329184"/>
          </a:xfrm>
          <a:prstGeom prst="rect">
            <a:avLst/>
          </a:prstGeom>
          <a:noFill/>
          <a:ln/>
        </p:spPr>
        <p:txBody>
          <a:bodyPr wrap="square" lIns="0" tIns="0" rIns="0" bIns="0" rtlCol="0" anchor="t"/>
          <a:lstStyle/>
          <a:p>
            <a:pPr indent="0" marL="0">
              <a:buNone/>
            </a:pPr>
            <a:r>
              <a:rPr lang="en-US" sz="1700" b="1" dirty="0">
                <a:solidFill>
                  <a:srgbClr val="E6EEF5"/>
                </a:solidFill>
                <a:latin typeface="Calibri" pitchFamily="34" charset="0"/>
                <a:ea typeface="Calibri" pitchFamily="34" charset="-122"/>
                <a:cs typeface="Calibri" pitchFamily="34" charset="-120"/>
              </a:rPr>
              <a:t>FF-L-2740B combination lock</a:t>
            </a:r>
            <a:endParaRPr lang="en-US" sz="1700" dirty="0"/>
          </a:p>
        </p:txBody>
      </p:sp>
      <p:sp>
        <p:nvSpPr>
          <p:cNvPr id="42" name="Text 40"/>
          <p:cNvSpPr txBox="1"/>
          <p:nvPr/>
        </p:nvSpPr>
        <p:spPr>
          <a:xfrm>
            <a:off x="5806440" y="2011680"/>
            <a:ext cx="5715000" cy="603504"/>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Secures the empty SCIF. 20 man-hours surreptitious entry resistance; at least 1,000,000 combinations. Current models: Kaba Mas X-10, S&amp;G 2740B.</a:t>
            </a:r>
            <a:endParaRPr lang="en-US" sz="1400" dirty="0"/>
          </a:p>
        </p:txBody>
      </p:sp>
      <p:sp>
        <p:nvSpPr>
          <p:cNvPr id="43" name="Shape 41"/>
          <p:cNvSpPr/>
          <p:nvPr/>
        </p:nvSpPr>
        <p:spPr>
          <a:xfrm>
            <a:off x="5166360" y="2761488"/>
            <a:ext cx="6473952" cy="1078992"/>
          </a:xfrm>
          <a:prstGeom prst="roundRect">
            <a:avLst>
              <a:gd name="adj" fmla="val 6780"/>
            </a:avLst>
          </a:prstGeom>
          <a:solidFill>
            <a:srgbClr val="0B121B"/>
          </a:solidFill>
          <a:ln w="9525">
            <a:solidFill>
              <a:srgbClr val="1E2E40"/>
            </a:solidFill>
            <a:prstDash val="solid"/>
          </a:ln>
        </p:spPr>
      </p:sp>
      <p:sp>
        <p:nvSpPr>
          <p:cNvPr id="44" name="Shape 42"/>
          <p:cNvSpPr/>
          <p:nvPr/>
        </p:nvSpPr>
        <p:spPr>
          <a:xfrm>
            <a:off x="5349240" y="2916936"/>
            <a:ext cx="310896" cy="310896"/>
          </a:xfrm>
          <a:prstGeom prst="ellipse">
            <a:avLst/>
          </a:prstGeom>
          <a:solidFill>
            <a:srgbClr val="FFB547"/>
          </a:solidFill>
          <a:ln w="9525">
            <a:solidFill>
              <a:srgbClr val="FFB547"/>
            </a:solidFill>
            <a:prstDash val="solid"/>
          </a:ln>
        </p:spPr>
      </p:sp>
      <p:sp>
        <p:nvSpPr>
          <p:cNvPr id="45" name="Text 43"/>
          <p:cNvSpPr txBox="1"/>
          <p:nvPr/>
        </p:nvSpPr>
        <p:spPr>
          <a:xfrm>
            <a:off x="5349240" y="2916936"/>
            <a:ext cx="310896" cy="310896"/>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2</a:t>
            </a:r>
            <a:endParaRPr lang="en-US" sz="1400" dirty="0"/>
          </a:p>
        </p:txBody>
      </p:sp>
      <p:sp>
        <p:nvSpPr>
          <p:cNvPr id="46" name="Text 44"/>
          <p:cNvSpPr txBox="1"/>
          <p:nvPr/>
        </p:nvSpPr>
        <p:spPr>
          <a:xfrm>
            <a:off x="5806440" y="2880360"/>
            <a:ext cx="5669280" cy="329184"/>
          </a:xfrm>
          <a:prstGeom prst="rect">
            <a:avLst/>
          </a:prstGeom>
          <a:noFill/>
          <a:ln/>
        </p:spPr>
        <p:txBody>
          <a:bodyPr wrap="square" lIns="0" tIns="0" rIns="0" bIns="0" rtlCol="0" anchor="t"/>
          <a:lstStyle/>
          <a:p>
            <a:pPr indent="0" marL="0">
              <a:buNone/>
            </a:pPr>
            <a:r>
              <a:rPr lang="en-US" sz="1700" b="1" dirty="0">
                <a:solidFill>
                  <a:srgbClr val="E6EEF5"/>
                </a:solidFill>
                <a:latin typeface="Calibri" pitchFamily="34" charset="0"/>
                <a:ea typeface="Calibri" pitchFamily="34" charset="-122"/>
                <a:cs typeface="Calibri" pitchFamily="34" charset="-120"/>
              </a:rPr>
              <a:t>FF-L-2890C lock extension</a:t>
            </a:r>
            <a:endParaRPr lang="en-US" sz="1700" dirty="0"/>
          </a:p>
        </p:txBody>
      </p:sp>
      <p:sp>
        <p:nvSpPr>
          <p:cNvPr id="47" name="Text 45"/>
          <p:cNvSpPr txBox="1"/>
          <p:nvPr/>
        </p:nvSpPr>
        <p:spPr>
          <a:xfrm>
            <a:off x="5806440" y="3200400"/>
            <a:ext cx="5715000" cy="603504"/>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Ten device types: primary doors use Types I–IV, secondary VII–VIII, exit-only IX–X. Buy only from the current QPL, and check with the AHJ first.</a:t>
            </a:r>
            <a:endParaRPr lang="en-US" sz="1400" dirty="0"/>
          </a:p>
        </p:txBody>
      </p:sp>
      <p:sp>
        <p:nvSpPr>
          <p:cNvPr id="48" name="Shape 46"/>
          <p:cNvSpPr/>
          <p:nvPr/>
        </p:nvSpPr>
        <p:spPr>
          <a:xfrm>
            <a:off x="5166360" y="3950208"/>
            <a:ext cx="6473952" cy="1078992"/>
          </a:xfrm>
          <a:prstGeom prst="roundRect">
            <a:avLst>
              <a:gd name="adj" fmla="val 6780"/>
            </a:avLst>
          </a:prstGeom>
          <a:solidFill>
            <a:srgbClr val="0B121B"/>
          </a:solidFill>
          <a:ln w="9525">
            <a:solidFill>
              <a:srgbClr val="1E2E40"/>
            </a:solidFill>
            <a:prstDash val="solid"/>
          </a:ln>
        </p:spPr>
      </p:sp>
      <p:sp>
        <p:nvSpPr>
          <p:cNvPr id="49" name="Shape 47"/>
          <p:cNvSpPr/>
          <p:nvPr/>
        </p:nvSpPr>
        <p:spPr>
          <a:xfrm>
            <a:off x="5349240" y="4105656"/>
            <a:ext cx="310896" cy="310896"/>
          </a:xfrm>
          <a:prstGeom prst="ellipse">
            <a:avLst/>
          </a:prstGeom>
          <a:solidFill>
            <a:srgbClr val="FFB547"/>
          </a:solidFill>
          <a:ln w="9525">
            <a:solidFill>
              <a:srgbClr val="FFB547"/>
            </a:solidFill>
            <a:prstDash val="solid"/>
          </a:ln>
        </p:spPr>
      </p:sp>
      <p:sp>
        <p:nvSpPr>
          <p:cNvPr id="50" name="Text 48"/>
          <p:cNvSpPr txBox="1"/>
          <p:nvPr/>
        </p:nvSpPr>
        <p:spPr>
          <a:xfrm>
            <a:off x="5349240" y="4105656"/>
            <a:ext cx="310896" cy="310896"/>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3</a:t>
            </a:r>
            <a:endParaRPr lang="en-US" sz="1400" dirty="0"/>
          </a:p>
        </p:txBody>
      </p:sp>
      <p:sp>
        <p:nvSpPr>
          <p:cNvPr id="51" name="Text 49"/>
          <p:cNvSpPr txBox="1"/>
          <p:nvPr/>
        </p:nvSpPr>
        <p:spPr>
          <a:xfrm>
            <a:off x="5806440" y="4069080"/>
            <a:ext cx="5669280" cy="329184"/>
          </a:xfrm>
          <a:prstGeom prst="rect">
            <a:avLst/>
          </a:prstGeom>
          <a:noFill/>
          <a:ln/>
        </p:spPr>
        <p:txBody>
          <a:bodyPr wrap="square" lIns="0" tIns="0" rIns="0" bIns="0" rtlCol="0" anchor="t"/>
          <a:lstStyle/>
          <a:p>
            <a:pPr indent="0" marL="0">
              <a:buNone/>
            </a:pPr>
            <a:r>
              <a:rPr lang="en-US" sz="1700" b="1" dirty="0">
                <a:solidFill>
                  <a:srgbClr val="E6EEF5"/>
                </a:solidFill>
                <a:latin typeface="Calibri" pitchFamily="34" charset="0"/>
                <a:ea typeface="Calibri" pitchFamily="34" charset="-122"/>
                <a:cs typeface="Calibri" pitchFamily="34" charset="-120"/>
              </a:rPr>
              <a:t>Access control, duty hours only</a:t>
            </a:r>
            <a:endParaRPr lang="en-US" sz="1700" dirty="0"/>
          </a:p>
        </p:txBody>
      </p:sp>
      <p:sp>
        <p:nvSpPr>
          <p:cNvPr id="52" name="Text 50"/>
          <p:cNvSpPr txBox="1"/>
          <p:nvPr/>
        </p:nvSpPr>
        <p:spPr>
          <a:xfrm>
            <a:off x="5806440" y="4389120"/>
            <a:ext cx="5715000" cy="603504"/>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At least two technologies, such as card + PIN, with a UL 1034 fail-secure strike. Never used to secure an unoccupied SCIF.</a:t>
            </a:r>
            <a:endParaRPr lang="en-US" sz="1400" dirty="0"/>
          </a:p>
        </p:txBody>
      </p:sp>
      <p:sp>
        <p:nvSpPr>
          <p:cNvPr id="53" name="Shape 51"/>
          <p:cNvSpPr/>
          <p:nvPr/>
        </p:nvSpPr>
        <p:spPr>
          <a:xfrm>
            <a:off x="5166360" y="5193792"/>
            <a:ext cx="2103120" cy="950976"/>
          </a:xfrm>
          <a:prstGeom prst="roundRect">
            <a:avLst>
              <a:gd name="adj" fmla="val 7692"/>
            </a:avLst>
          </a:prstGeom>
          <a:solidFill>
            <a:srgbClr val="101A26"/>
          </a:solidFill>
          <a:ln w="9525">
            <a:solidFill>
              <a:srgbClr val="2A3F55"/>
            </a:solidFill>
            <a:prstDash val="solid"/>
          </a:ln>
        </p:spPr>
      </p:sp>
      <p:sp>
        <p:nvSpPr>
          <p:cNvPr id="54" name="Text 52"/>
          <p:cNvSpPr txBox="1"/>
          <p:nvPr/>
        </p:nvSpPr>
        <p:spPr>
          <a:xfrm>
            <a:off x="5303520" y="5266944"/>
            <a:ext cx="1828800" cy="274320"/>
          </a:xfrm>
          <a:prstGeom prst="rect">
            <a:avLst/>
          </a:prstGeom>
          <a:noFill/>
          <a:ln/>
        </p:spPr>
        <p:txBody>
          <a:bodyPr wrap="square" lIns="0" tIns="0" rIns="0" bIns="0" rtlCol="0" anchor="ctr"/>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PRIMARY</a:t>
            </a:r>
            <a:endParaRPr lang="en-US" sz="1400" dirty="0"/>
          </a:p>
        </p:txBody>
      </p:sp>
      <p:sp>
        <p:nvSpPr>
          <p:cNvPr id="55" name="Text 53"/>
          <p:cNvSpPr txBox="1"/>
          <p:nvPr/>
        </p:nvSpPr>
        <p:spPr>
          <a:xfrm>
            <a:off x="5303520" y="5541264"/>
            <a:ext cx="1847088" cy="566928"/>
          </a:xfrm>
          <a:prstGeom prst="rect">
            <a:avLst/>
          </a:prstGeom>
          <a:noFill/>
          <a:ln/>
        </p:spPr>
        <p:txBody>
          <a:bodyPr wrap="square" lIns="0" tIns="0" rIns="0" bIns="0" rtlCol="0" anchor="t"/>
          <a:lstStyle/>
          <a:p>
            <a:pPr indent="0" marL="0">
              <a:buNone/>
            </a:pPr>
            <a:r>
              <a:rPr lang="en-US" sz="1400" dirty="0">
                <a:solidFill>
                  <a:srgbClr val="E6EEF5"/>
                </a:solidFill>
                <a:latin typeface="Calibri" pitchFamily="34" charset="0"/>
                <a:ea typeface="Calibri" pitchFamily="34" charset="-122"/>
                <a:cs typeface="Calibri" pitchFamily="34" charset="-120"/>
              </a:rPr>
              <a:t>One per SCIF; visitor control happens here</a:t>
            </a:r>
            <a:endParaRPr lang="en-US" sz="1400" dirty="0"/>
          </a:p>
        </p:txBody>
      </p:sp>
      <p:sp>
        <p:nvSpPr>
          <p:cNvPr id="56" name="Shape 54"/>
          <p:cNvSpPr/>
          <p:nvPr/>
        </p:nvSpPr>
        <p:spPr>
          <a:xfrm>
            <a:off x="7351776" y="5193792"/>
            <a:ext cx="2103120" cy="950976"/>
          </a:xfrm>
          <a:prstGeom prst="roundRect">
            <a:avLst>
              <a:gd name="adj" fmla="val 7692"/>
            </a:avLst>
          </a:prstGeom>
          <a:solidFill>
            <a:srgbClr val="101A26"/>
          </a:solidFill>
          <a:ln w="9525">
            <a:solidFill>
              <a:srgbClr val="2A3F55"/>
            </a:solidFill>
            <a:prstDash val="solid"/>
          </a:ln>
        </p:spPr>
      </p:sp>
      <p:sp>
        <p:nvSpPr>
          <p:cNvPr id="57" name="Text 55"/>
          <p:cNvSpPr txBox="1"/>
          <p:nvPr/>
        </p:nvSpPr>
        <p:spPr>
          <a:xfrm>
            <a:off x="7488936" y="5266944"/>
            <a:ext cx="1828800" cy="274320"/>
          </a:xfrm>
          <a:prstGeom prst="rect">
            <a:avLst/>
          </a:prstGeom>
          <a:noFill/>
          <a:ln/>
        </p:spPr>
        <p:txBody>
          <a:bodyPr wrap="square" lIns="0" tIns="0" rIns="0" bIns="0" rtlCol="0" anchor="ctr"/>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SECONDARY</a:t>
            </a:r>
            <a:endParaRPr lang="en-US" sz="1400" dirty="0"/>
          </a:p>
        </p:txBody>
      </p:sp>
      <p:sp>
        <p:nvSpPr>
          <p:cNvPr id="58" name="Text 56"/>
          <p:cNvSpPr txBox="1"/>
          <p:nvPr/>
        </p:nvSpPr>
        <p:spPr>
          <a:xfrm>
            <a:off x="7488936" y="5541264"/>
            <a:ext cx="1847088" cy="566928"/>
          </a:xfrm>
          <a:prstGeom prst="rect">
            <a:avLst/>
          </a:prstGeom>
          <a:noFill/>
          <a:ln/>
        </p:spPr>
        <p:txBody>
          <a:bodyPr wrap="square" lIns="0" tIns="0" rIns="0" bIns="0" rtlCol="0" anchor="t"/>
          <a:lstStyle/>
          <a:p>
            <a:pPr indent="0" marL="0">
              <a:buNone/>
            </a:pPr>
            <a:r>
              <a:rPr lang="en-US" sz="1400" dirty="0">
                <a:solidFill>
                  <a:srgbClr val="E6EEF5"/>
                </a:solidFill>
                <a:latin typeface="Calibri" pitchFamily="34" charset="0"/>
                <a:ea typeface="Calibri" pitchFamily="34" charset="-122"/>
                <a:cs typeface="Calibri" pitchFamily="34" charset="-120"/>
              </a:rPr>
              <a:t>Needs AO approval; ACS off when unoccupied</a:t>
            </a:r>
            <a:endParaRPr lang="en-US" sz="1400" dirty="0"/>
          </a:p>
        </p:txBody>
      </p:sp>
      <p:sp>
        <p:nvSpPr>
          <p:cNvPr id="59" name="Shape 57"/>
          <p:cNvSpPr/>
          <p:nvPr/>
        </p:nvSpPr>
        <p:spPr>
          <a:xfrm>
            <a:off x="9537192" y="5193792"/>
            <a:ext cx="2103120" cy="950976"/>
          </a:xfrm>
          <a:prstGeom prst="roundRect">
            <a:avLst>
              <a:gd name="adj" fmla="val 7692"/>
            </a:avLst>
          </a:prstGeom>
          <a:solidFill>
            <a:srgbClr val="101A26"/>
          </a:solidFill>
          <a:ln w="9525">
            <a:solidFill>
              <a:srgbClr val="2A3F55"/>
            </a:solidFill>
            <a:prstDash val="solid"/>
          </a:ln>
        </p:spPr>
      </p:sp>
      <p:sp>
        <p:nvSpPr>
          <p:cNvPr id="60" name="Text 58"/>
          <p:cNvSpPr txBox="1"/>
          <p:nvPr/>
        </p:nvSpPr>
        <p:spPr>
          <a:xfrm>
            <a:off x="9674352" y="5266944"/>
            <a:ext cx="1828800" cy="274320"/>
          </a:xfrm>
          <a:prstGeom prst="rect">
            <a:avLst/>
          </a:prstGeom>
          <a:noFill/>
          <a:ln/>
        </p:spPr>
        <p:txBody>
          <a:bodyPr wrap="square" lIns="0" tIns="0" rIns="0" bIns="0" rtlCol="0" anchor="ctr"/>
          <a:lstStyle/>
          <a:p>
            <a:pPr indent="0" marL="0">
              <a:buNone/>
            </a:pPr>
            <a:r>
              <a:rPr lang="en-US" sz="1400" b="1" spc="100" kern="0" dirty="0">
                <a:solidFill>
                  <a:srgbClr val="FFB547"/>
                </a:solidFill>
                <a:latin typeface="Courier New" pitchFamily="34" charset="0"/>
                <a:ea typeface="Courier New" pitchFamily="34" charset="-122"/>
                <a:cs typeface="Courier New" pitchFamily="34" charset="-120"/>
              </a:rPr>
              <a:t>EMERGENCY EXIT</a:t>
            </a:r>
            <a:endParaRPr lang="en-US" sz="1400" dirty="0"/>
          </a:p>
        </p:txBody>
      </p:sp>
      <p:sp>
        <p:nvSpPr>
          <p:cNvPr id="61" name="Text 59"/>
          <p:cNvSpPr txBox="1"/>
          <p:nvPr/>
        </p:nvSpPr>
        <p:spPr>
          <a:xfrm>
            <a:off x="9674352" y="5541264"/>
            <a:ext cx="1847088" cy="566928"/>
          </a:xfrm>
          <a:prstGeom prst="rect">
            <a:avLst/>
          </a:prstGeom>
          <a:noFill/>
          <a:ln/>
        </p:spPr>
        <p:txBody>
          <a:bodyPr wrap="square" lIns="0" tIns="0" rIns="0" bIns="0" rtlCol="0" anchor="t"/>
          <a:lstStyle/>
          <a:p>
            <a:pPr indent="0" marL="0">
              <a:buNone/>
            </a:pPr>
            <a:r>
              <a:rPr lang="en-US" sz="1400" dirty="0">
                <a:solidFill>
                  <a:srgbClr val="E6EEF5"/>
                </a:solidFill>
                <a:latin typeface="Calibri" pitchFamily="34" charset="0"/>
                <a:ea typeface="Calibri" pitchFamily="34" charset="-122"/>
                <a:cs typeface="Calibri" pitchFamily="34" charset="-120"/>
              </a:rPr>
              <a:t>No outside hardware; alarmed 24/7</a:t>
            </a:r>
            <a:endParaRPr lang="en-US" sz="1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txBox="1"/>
          <p:nvPr/>
        </p:nvSpPr>
        <p:spPr>
          <a:xfrm>
            <a:off x="548640" y="384048"/>
            <a:ext cx="8229600" cy="274320"/>
          </a:xfrm>
          <a:prstGeom prst="rect">
            <a:avLst/>
          </a:prstGeom>
          <a:noFill/>
          <a:ln/>
        </p:spPr>
        <p:txBody>
          <a:bodyPr wrap="square" lIns="0" tIns="0" rIns="0" bIns="0" rtlCol="0" anchor="t"/>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11 · PENETRATIONS</a:t>
            </a:r>
            <a:endParaRPr lang="en-US" sz="1400" dirty="0"/>
          </a:p>
        </p:txBody>
      </p:sp>
      <p:sp>
        <p:nvSpPr>
          <p:cNvPr id="3" name="Text 1"/>
          <p:cNvSpPr txBox="1"/>
          <p:nvPr/>
        </p:nvSpPr>
        <p:spPr>
          <a:xfrm>
            <a:off x="548640" y="676656"/>
            <a:ext cx="11091672" cy="713232"/>
          </a:xfrm>
          <a:prstGeom prst="rect">
            <a:avLst/>
          </a:prstGeom>
          <a:noFill/>
          <a:ln/>
        </p:spPr>
        <p:txBody>
          <a:bodyPr wrap="square" lIns="0" tIns="0" rIns="0" bIns="0" rtlCol="0" anchor="ctr"/>
          <a:lstStyle/>
          <a:p>
            <a:pPr indent="0" marL="0">
              <a:buNone/>
            </a:pPr>
            <a:r>
              <a:rPr lang="en-US" sz="3200" b="1" dirty="0">
                <a:solidFill>
                  <a:srgbClr val="E6EEF5"/>
                </a:solidFill>
                <a:latin typeface="Arial" pitchFamily="34" charset="0"/>
                <a:ea typeface="Arial" pitchFamily="34" charset="-122"/>
                <a:cs typeface="Arial" pitchFamily="34" charset="-120"/>
              </a:rPr>
              <a:t>Penetrations: size, bars and a single point of entry</a:t>
            </a:r>
            <a:endParaRPr lang="en-US" sz="3200" dirty="0"/>
          </a:p>
        </p:txBody>
      </p:sp>
      <p:sp>
        <p:nvSpPr>
          <p:cNvPr id="4" name="Text 2"/>
          <p:cNvSpPr txBox="1"/>
          <p:nvPr/>
        </p:nvSpPr>
        <p:spPr>
          <a:xfrm>
            <a:off x="548640" y="6382512"/>
            <a:ext cx="9692640" cy="274320"/>
          </a:xfrm>
          <a:prstGeom prst="rect">
            <a:avLst/>
          </a:prstGeom>
          <a:noFill/>
          <a:ln/>
        </p:spPr>
        <p:txBody>
          <a:bodyPr wrap="square" lIns="0" tIns="0" rIns="0" bIns="0" rtlCol="0" anchor="ctr"/>
          <a:lstStyle/>
          <a:p>
            <a:pPr indent="0" marL="0">
              <a:buNone/>
            </a:pPr>
            <a:r>
              <a:rPr lang="en-US" sz="1400" dirty="0">
                <a:solidFill>
                  <a:srgbClr val="7D90A4"/>
                </a:solidFill>
                <a:latin typeface="Calibri" pitchFamily="34" charset="0"/>
                <a:ea typeface="Calibri" pitchFamily="34" charset="-122"/>
                <a:cs typeface="Calibri" pitchFamily="34" charset="-120"/>
              </a:rPr>
              <a:t>Sources: IC Tech Spec 3.G.1–3.G.7 · UFC 4-010-05 3-4.11, 3-4.12</a:t>
            </a:r>
            <a:endParaRPr lang="en-US" sz="1400" dirty="0"/>
          </a:p>
        </p:txBody>
      </p:sp>
      <p:sp>
        <p:nvSpPr>
          <p:cNvPr id="5" name="Text 3"/>
          <p:cNvSpPr txBox="1"/>
          <p:nvPr/>
        </p:nvSpPr>
        <p:spPr>
          <a:xfrm>
            <a:off x="10360152" y="6382512"/>
            <a:ext cx="1280160" cy="274320"/>
          </a:xfrm>
          <a:prstGeom prst="rect">
            <a:avLst/>
          </a:prstGeom>
          <a:noFill/>
          <a:ln/>
        </p:spPr>
        <p:txBody>
          <a:bodyPr wrap="square" lIns="0" tIns="0" rIns="0" bIns="0" rtlCol="0" anchor="ctr"/>
          <a:lstStyle/>
          <a:p>
            <a:pPr algn="r" indent="0" marL="0">
              <a:buNone/>
            </a:pPr>
            <a:r>
              <a:rPr lang="en-US" sz="1400" dirty="0">
                <a:solidFill>
                  <a:srgbClr val="7D90A4"/>
                </a:solidFill>
                <a:latin typeface="Courier New" pitchFamily="34" charset="0"/>
                <a:ea typeface="Courier New" pitchFamily="34" charset="-122"/>
                <a:cs typeface="Courier New" pitchFamily="34" charset="-120"/>
              </a:rPr>
              <a:t>11 / 24</a:t>
            </a:r>
            <a:endParaRPr lang="en-US" sz="1400" dirty="0"/>
          </a:p>
        </p:txBody>
      </p:sp>
      <p:sp>
        <p:nvSpPr>
          <p:cNvPr id="6" name="Text 4"/>
          <p:cNvSpPr txBox="1"/>
          <p:nvPr/>
        </p:nvSpPr>
        <p:spPr>
          <a:xfrm>
            <a:off x="548640" y="1554480"/>
            <a:ext cx="5120640" cy="914400"/>
          </a:xfrm>
          <a:prstGeom prst="rect">
            <a:avLst/>
          </a:prstGeom>
          <a:noFill/>
          <a:ln/>
        </p:spPr>
        <p:txBody>
          <a:bodyPr wrap="square" lIns="0" tIns="0" rIns="0" bIns="0" rtlCol="0" anchor="t"/>
          <a:lstStyle/>
          <a:p>
            <a:pPr indent="0" marL="0">
              <a:buNone/>
            </a:pPr>
            <a:r>
              <a:rPr lang="en-US" sz="6000" b="1" dirty="0">
                <a:solidFill>
                  <a:srgbClr val="3FD0FF"/>
                </a:solidFill>
                <a:latin typeface="Arial" pitchFamily="34" charset="0"/>
                <a:ea typeface="Arial" pitchFamily="34" charset="-122"/>
                <a:cs typeface="Arial" pitchFamily="34" charset="-120"/>
              </a:rPr>
              <a:t>96 sq in</a:t>
            </a:r>
            <a:endParaRPr lang="en-US" sz="6000" dirty="0"/>
          </a:p>
        </p:txBody>
      </p:sp>
      <p:sp>
        <p:nvSpPr>
          <p:cNvPr id="7" name="Text 5"/>
          <p:cNvSpPr txBox="1"/>
          <p:nvPr/>
        </p:nvSpPr>
        <p:spPr>
          <a:xfrm>
            <a:off x="548640" y="2487168"/>
            <a:ext cx="5120640" cy="548640"/>
          </a:xfrm>
          <a:prstGeom prst="rect">
            <a:avLst/>
          </a:prstGeom>
          <a:noFill/>
          <a:ln/>
        </p:spPr>
        <p:txBody>
          <a:bodyPr wrap="square" lIns="0" tIns="0" rIns="0" bIns="0" rtlCol="0" anchor="t"/>
          <a:lstStyle/>
          <a:p>
            <a:pPr indent="0" marL="0">
              <a:buNone/>
            </a:pPr>
            <a:r>
              <a:rPr lang="en-US" sz="1600" dirty="0">
                <a:solidFill>
                  <a:srgbClr val="E6EEF5"/>
                </a:solidFill>
                <a:latin typeface="Calibri" pitchFamily="34" charset="0"/>
                <a:ea typeface="Calibri" pitchFamily="34" charset="-122"/>
                <a:cs typeface="Calibri" pitchFamily="34" charset="-120"/>
              </a:rPr>
              <a:t>Vent or duct openings larger than this need permanently affixed bars or grilles…</a:t>
            </a:r>
            <a:endParaRPr lang="en-US" sz="1600" dirty="0"/>
          </a:p>
        </p:txBody>
      </p:sp>
      <p:sp>
        <p:nvSpPr>
          <p:cNvPr id="8" name="Text 6"/>
          <p:cNvSpPr txBox="1"/>
          <p:nvPr/>
        </p:nvSpPr>
        <p:spPr>
          <a:xfrm>
            <a:off x="548640" y="3017520"/>
            <a:ext cx="2743200" cy="731520"/>
          </a:xfrm>
          <a:prstGeom prst="rect">
            <a:avLst/>
          </a:prstGeom>
          <a:noFill/>
          <a:ln/>
        </p:spPr>
        <p:txBody>
          <a:bodyPr wrap="square" lIns="0" tIns="0" rIns="0" bIns="0" rtlCol="0" anchor="t"/>
          <a:lstStyle/>
          <a:p>
            <a:pPr indent="0" marL="0">
              <a:buNone/>
            </a:pPr>
            <a:r>
              <a:rPr lang="en-US" sz="4400" b="1" dirty="0">
                <a:solidFill>
                  <a:srgbClr val="FFB547"/>
                </a:solidFill>
                <a:latin typeface="Arial" pitchFamily="34" charset="0"/>
                <a:ea typeface="Arial" pitchFamily="34" charset="-122"/>
                <a:cs typeface="Arial" pitchFamily="34" charset="-120"/>
              </a:rPr>
              <a:t>&lt; 6 in.</a:t>
            </a:r>
            <a:endParaRPr lang="en-US" sz="4400" dirty="0"/>
          </a:p>
        </p:txBody>
      </p:sp>
      <p:sp>
        <p:nvSpPr>
          <p:cNvPr id="9" name="Text 7"/>
          <p:cNvSpPr txBox="1"/>
          <p:nvPr/>
        </p:nvSpPr>
        <p:spPr>
          <a:xfrm>
            <a:off x="2834640" y="3200400"/>
            <a:ext cx="2926080" cy="457200"/>
          </a:xfrm>
          <a:prstGeom prst="rect">
            <a:avLst/>
          </a:prstGeom>
          <a:noFill/>
          <a:ln/>
        </p:spPr>
        <p:txBody>
          <a:bodyPr wrap="square" lIns="0" tIns="0" rIns="0" bIns="0" rtlCol="0" anchor="ctr"/>
          <a:lstStyle/>
          <a:p>
            <a:pPr indent="0" marL="0">
              <a:buNone/>
            </a:pPr>
            <a:r>
              <a:rPr lang="en-US" sz="1600" dirty="0">
                <a:solidFill>
                  <a:srgbClr val="E6EEF5"/>
                </a:solidFill>
                <a:latin typeface="Calibri" pitchFamily="34" charset="0"/>
                <a:ea typeface="Calibri" pitchFamily="34" charset="-122"/>
                <a:cs typeface="Calibri" pitchFamily="34" charset="-120"/>
              </a:rPr>
              <a:t>…unless one dimension is under six inches.</a:t>
            </a:r>
            <a:endParaRPr lang="en-US" sz="1600" dirty="0"/>
          </a:p>
        </p:txBody>
      </p:sp>
      <p:sp>
        <p:nvSpPr>
          <p:cNvPr id="10" name="Text 8"/>
          <p:cNvSpPr txBox="1"/>
          <p:nvPr/>
        </p:nvSpPr>
        <p:spPr>
          <a:xfrm>
            <a:off x="548640" y="3913632"/>
            <a:ext cx="3657600"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WORKED EXAMPLES</a:t>
            </a:r>
            <a:endParaRPr lang="en-US" sz="1400" dirty="0"/>
          </a:p>
        </p:txBody>
      </p:sp>
      <p:sp>
        <p:nvSpPr>
          <p:cNvPr id="11" name="Shape 9"/>
          <p:cNvSpPr/>
          <p:nvPr/>
        </p:nvSpPr>
        <p:spPr>
          <a:xfrm>
            <a:off x="548640" y="4251960"/>
            <a:ext cx="2560320" cy="850392"/>
          </a:xfrm>
          <a:prstGeom prst="roundRect">
            <a:avLst>
              <a:gd name="adj" fmla="val 8602"/>
            </a:avLst>
          </a:prstGeom>
          <a:solidFill>
            <a:srgbClr val="0B121B"/>
          </a:solidFill>
          <a:ln w="9525">
            <a:solidFill>
              <a:srgbClr val="1E2E40"/>
            </a:solidFill>
            <a:prstDash val="solid"/>
          </a:ln>
        </p:spPr>
      </p:sp>
      <p:pic>
        <p:nvPicPr>
          <p:cNvPr id="12" name="Image 0" descr="preencoded.png">    </p:cNvPr>
          <p:cNvPicPr>
            <a:picLocks noChangeAspect="1"/>
          </p:cNvPicPr>
          <p:nvPr/>
        </p:nvPicPr>
        <p:blipFill>
          <a:blip r:embed="rId1"/>
          <a:stretch>
            <a:fillRect/>
          </a:stretch>
        </p:blipFill>
        <p:spPr>
          <a:xfrm>
            <a:off x="685800" y="4389120"/>
            <a:ext cx="256032" cy="256032"/>
          </a:xfrm>
          <a:prstGeom prst="rect">
            <a:avLst/>
          </a:prstGeom>
        </p:spPr>
      </p:pic>
      <p:sp>
        <p:nvSpPr>
          <p:cNvPr id="13" name="Text 10"/>
          <p:cNvSpPr txBox="1"/>
          <p:nvPr/>
        </p:nvSpPr>
        <p:spPr>
          <a:xfrm>
            <a:off x="1024128" y="4343400"/>
            <a:ext cx="2011680" cy="329184"/>
          </a:xfrm>
          <a:prstGeom prst="rect">
            <a:avLst/>
          </a:prstGeom>
          <a:noFill/>
          <a:ln/>
        </p:spPr>
        <p:txBody>
          <a:bodyPr wrap="square" lIns="0" tIns="0" rIns="0" bIns="0" rtlCol="0" anchor="ctr"/>
          <a:lstStyle/>
          <a:p>
            <a:pPr indent="0" marL="0">
              <a:buNone/>
            </a:pPr>
            <a:r>
              <a:rPr lang="en-US" sz="1400" b="1" dirty="0">
                <a:solidFill>
                  <a:srgbClr val="E6EEF5"/>
                </a:solidFill>
                <a:latin typeface="Calibri" pitchFamily="34" charset="0"/>
                <a:ea typeface="Calibri" pitchFamily="34" charset="-122"/>
                <a:cs typeface="Calibri" pitchFamily="34" charset="-120"/>
              </a:rPr>
              <a:t>12 × 10 in. = 120 sq in</a:t>
            </a:r>
            <a:endParaRPr lang="en-US" sz="1400" dirty="0"/>
          </a:p>
        </p:txBody>
      </p:sp>
      <p:sp>
        <p:nvSpPr>
          <p:cNvPr id="14" name="Text 11"/>
          <p:cNvSpPr txBox="1"/>
          <p:nvPr/>
        </p:nvSpPr>
        <p:spPr>
          <a:xfrm>
            <a:off x="1024128" y="4690872"/>
            <a:ext cx="2011680" cy="310896"/>
          </a:xfrm>
          <a:prstGeom prst="rect">
            <a:avLst/>
          </a:prstGeom>
          <a:noFill/>
          <a:ln/>
        </p:spPr>
        <p:txBody>
          <a:bodyPr wrap="square" lIns="0" tIns="0" rIns="0" bIns="0" rtlCol="0" anchor="ctr"/>
          <a:lstStyle/>
          <a:p>
            <a:pPr indent="0" marL="0">
              <a:buNone/>
            </a:pPr>
            <a:r>
              <a:rPr lang="en-US" sz="1400" dirty="0">
                <a:solidFill>
                  <a:srgbClr val="FF5A5F"/>
                </a:solidFill>
                <a:latin typeface="Calibri" pitchFamily="34" charset="0"/>
                <a:ea typeface="Calibri" pitchFamily="34" charset="-122"/>
                <a:cs typeface="Calibri" pitchFamily="34" charset="-120"/>
              </a:rPr>
              <a:t>Bars required</a:t>
            </a:r>
            <a:endParaRPr lang="en-US" sz="1400" dirty="0"/>
          </a:p>
        </p:txBody>
      </p:sp>
      <p:sp>
        <p:nvSpPr>
          <p:cNvPr id="15" name="Shape 12"/>
          <p:cNvSpPr/>
          <p:nvPr/>
        </p:nvSpPr>
        <p:spPr>
          <a:xfrm>
            <a:off x="3227832" y="4251960"/>
            <a:ext cx="2560320" cy="850392"/>
          </a:xfrm>
          <a:prstGeom prst="roundRect">
            <a:avLst>
              <a:gd name="adj" fmla="val 8602"/>
            </a:avLst>
          </a:prstGeom>
          <a:solidFill>
            <a:srgbClr val="0B121B"/>
          </a:solidFill>
          <a:ln w="9525">
            <a:solidFill>
              <a:srgbClr val="1E2E40"/>
            </a:solidFill>
            <a:prstDash val="solid"/>
          </a:ln>
        </p:spPr>
      </p:sp>
      <p:pic>
        <p:nvPicPr>
          <p:cNvPr id="16" name="Image 1" descr="preencoded.png">    </p:cNvPr>
          <p:cNvPicPr>
            <a:picLocks noChangeAspect="1"/>
          </p:cNvPicPr>
          <p:nvPr/>
        </p:nvPicPr>
        <p:blipFill>
          <a:blip r:embed="rId2"/>
          <a:stretch>
            <a:fillRect/>
          </a:stretch>
        </p:blipFill>
        <p:spPr>
          <a:xfrm>
            <a:off x="3364992" y="4389120"/>
            <a:ext cx="256032" cy="256032"/>
          </a:xfrm>
          <a:prstGeom prst="rect">
            <a:avLst/>
          </a:prstGeom>
        </p:spPr>
      </p:pic>
      <p:sp>
        <p:nvSpPr>
          <p:cNvPr id="17" name="Text 13"/>
          <p:cNvSpPr txBox="1"/>
          <p:nvPr/>
        </p:nvSpPr>
        <p:spPr>
          <a:xfrm>
            <a:off x="3703320" y="4343400"/>
            <a:ext cx="2011680" cy="329184"/>
          </a:xfrm>
          <a:prstGeom prst="rect">
            <a:avLst/>
          </a:prstGeom>
          <a:noFill/>
          <a:ln/>
        </p:spPr>
        <p:txBody>
          <a:bodyPr wrap="square" lIns="0" tIns="0" rIns="0" bIns="0" rtlCol="0" anchor="ctr"/>
          <a:lstStyle/>
          <a:p>
            <a:pPr indent="0" marL="0">
              <a:buNone/>
            </a:pPr>
            <a:r>
              <a:rPr lang="en-US" sz="1400" b="1" dirty="0">
                <a:solidFill>
                  <a:srgbClr val="E6EEF5"/>
                </a:solidFill>
                <a:latin typeface="Calibri" pitchFamily="34" charset="0"/>
                <a:ea typeface="Calibri" pitchFamily="34" charset="-122"/>
                <a:cs typeface="Calibri" pitchFamily="34" charset="-120"/>
              </a:rPr>
              <a:t>24 × 5 in. = 120 sq in</a:t>
            </a:r>
            <a:endParaRPr lang="en-US" sz="1400" dirty="0"/>
          </a:p>
        </p:txBody>
      </p:sp>
      <p:sp>
        <p:nvSpPr>
          <p:cNvPr id="18" name="Text 14"/>
          <p:cNvSpPr txBox="1"/>
          <p:nvPr/>
        </p:nvSpPr>
        <p:spPr>
          <a:xfrm>
            <a:off x="3703320" y="4690872"/>
            <a:ext cx="2011680" cy="310896"/>
          </a:xfrm>
          <a:prstGeom prst="rect">
            <a:avLst/>
          </a:prstGeom>
          <a:noFill/>
          <a:ln/>
        </p:spPr>
        <p:txBody>
          <a:bodyPr wrap="square" lIns="0" tIns="0" rIns="0" bIns="0" rtlCol="0" anchor="ctr"/>
          <a:lstStyle/>
          <a:p>
            <a:pPr indent="0" marL="0">
              <a:buNone/>
            </a:pPr>
            <a:r>
              <a:rPr lang="en-US" sz="1400" dirty="0">
                <a:solidFill>
                  <a:srgbClr val="3DDC97"/>
                </a:solidFill>
                <a:latin typeface="Calibri" pitchFamily="34" charset="0"/>
                <a:ea typeface="Calibri" pitchFamily="34" charset="-122"/>
                <a:cs typeface="Calibri" pitchFamily="34" charset="-120"/>
              </a:rPr>
              <a:t>No bars: 5 in. side</a:t>
            </a:r>
            <a:endParaRPr lang="en-US" sz="1400" dirty="0"/>
          </a:p>
        </p:txBody>
      </p:sp>
      <p:sp>
        <p:nvSpPr>
          <p:cNvPr id="19" name="Shape 15"/>
          <p:cNvSpPr/>
          <p:nvPr/>
        </p:nvSpPr>
        <p:spPr>
          <a:xfrm>
            <a:off x="548640" y="5212080"/>
            <a:ext cx="2560320" cy="850392"/>
          </a:xfrm>
          <a:prstGeom prst="roundRect">
            <a:avLst>
              <a:gd name="adj" fmla="val 8602"/>
            </a:avLst>
          </a:prstGeom>
          <a:solidFill>
            <a:srgbClr val="0B121B"/>
          </a:solidFill>
          <a:ln w="9525">
            <a:solidFill>
              <a:srgbClr val="1E2E40"/>
            </a:solidFill>
            <a:prstDash val="solid"/>
          </a:ln>
        </p:spPr>
      </p:sp>
      <p:pic>
        <p:nvPicPr>
          <p:cNvPr id="20" name="Image 2" descr="preencoded.png">    </p:cNvPr>
          <p:cNvPicPr>
            <a:picLocks noChangeAspect="1"/>
          </p:cNvPicPr>
          <p:nvPr/>
        </p:nvPicPr>
        <p:blipFill>
          <a:blip r:embed="rId3"/>
          <a:stretch>
            <a:fillRect/>
          </a:stretch>
        </p:blipFill>
        <p:spPr>
          <a:xfrm>
            <a:off x="685800" y="5349240"/>
            <a:ext cx="256032" cy="256032"/>
          </a:xfrm>
          <a:prstGeom prst="rect">
            <a:avLst/>
          </a:prstGeom>
        </p:spPr>
      </p:pic>
      <p:sp>
        <p:nvSpPr>
          <p:cNvPr id="21" name="Text 16"/>
          <p:cNvSpPr txBox="1"/>
          <p:nvPr/>
        </p:nvSpPr>
        <p:spPr>
          <a:xfrm>
            <a:off x="1024128" y="5303520"/>
            <a:ext cx="2011680" cy="329184"/>
          </a:xfrm>
          <a:prstGeom prst="rect">
            <a:avLst/>
          </a:prstGeom>
          <a:noFill/>
          <a:ln/>
        </p:spPr>
        <p:txBody>
          <a:bodyPr wrap="square" lIns="0" tIns="0" rIns="0" bIns="0" rtlCol="0" anchor="ctr"/>
          <a:lstStyle/>
          <a:p>
            <a:pPr indent="0" marL="0">
              <a:buNone/>
            </a:pPr>
            <a:r>
              <a:rPr lang="en-US" sz="1400" b="1" dirty="0">
                <a:solidFill>
                  <a:srgbClr val="E6EEF5"/>
                </a:solidFill>
                <a:latin typeface="Calibri" pitchFamily="34" charset="0"/>
                <a:ea typeface="Calibri" pitchFamily="34" charset="-122"/>
                <a:cs typeface="Calibri" pitchFamily="34" charset="-120"/>
              </a:rPr>
              <a:t>8 × 8 in. = 64 sq in</a:t>
            </a:r>
            <a:endParaRPr lang="en-US" sz="1400" dirty="0"/>
          </a:p>
        </p:txBody>
      </p:sp>
      <p:sp>
        <p:nvSpPr>
          <p:cNvPr id="22" name="Text 17"/>
          <p:cNvSpPr txBox="1"/>
          <p:nvPr/>
        </p:nvSpPr>
        <p:spPr>
          <a:xfrm>
            <a:off x="1024128" y="5650992"/>
            <a:ext cx="2011680" cy="310896"/>
          </a:xfrm>
          <a:prstGeom prst="rect">
            <a:avLst/>
          </a:prstGeom>
          <a:noFill/>
          <a:ln/>
        </p:spPr>
        <p:txBody>
          <a:bodyPr wrap="square" lIns="0" tIns="0" rIns="0" bIns="0" rtlCol="0" anchor="ctr"/>
          <a:lstStyle/>
          <a:p>
            <a:pPr indent="0" marL="0">
              <a:buNone/>
            </a:pPr>
            <a:r>
              <a:rPr lang="en-US" sz="1400" dirty="0">
                <a:solidFill>
                  <a:srgbClr val="3DDC97"/>
                </a:solidFill>
                <a:latin typeface="Calibri" pitchFamily="34" charset="0"/>
                <a:ea typeface="Calibri" pitchFamily="34" charset="-122"/>
                <a:cs typeface="Calibri" pitchFamily="34" charset="-120"/>
              </a:rPr>
              <a:t>No bars: under 96</a:t>
            </a:r>
            <a:endParaRPr lang="en-US" sz="1400" dirty="0"/>
          </a:p>
        </p:txBody>
      </p:sp>
      <p:sp>
        <p:nvSpPr>
          <p:cNvPr id="23" name="Shape 18"/>
          <p:cNvSpPr/>
          <p:nvPr/>
        </p:nvSpPr>
        <p:spPr>
          <a:xfrm>
            <a:off x="3227832" y="5212080"/>
            <a:ext cx="2560320" cy="850392"/>
          </a:xfrm>
          <a:prstGeom prst="roundRect">
            <a:avLst>
              <a:gd name="adj" fmla="val 8602"/>
            </a:avLst>
          </a:prstGeom>
          <a:solidFill>
            <a:srgbClr val="0B121B"/>
          </a:solidFill>
          <a:ln w="9525">
            <a:solidFill>
              <a:srgbClr val="1E2E40"/>
            </a:solidFill>
            <a:prstDash val="solid"/>
          </a:ln>
        </p:spPr>
      </p:sp>
      <p:pic>
        <p:nvPicPr>
          <p:cNvPr id="24" name="Image 3" descr="preencoded.png">    </p:cNvPr>
          <p:cNvPicPr>
            <a:picLocks noChangeAspect="1"/>
          </p:cNvPicPr>
          <p:nvPr/>
        </p:nvPicPr>
        <p:blipFill>
          <a:blip r:embed="rId4"/>
          <a:stretch>
            <a:fillRect/>
          </a:stretch>
        </p:blipFill>
        <p:spPr>
          <a:xfrm>
            <a:off x="3364992" y="5349240"/>
            <a:ext cx="256032" cy="256032"/>
          </a:xfrm>
          <a:prstGeom prst="rect">
            <a:avLst/>
          </a:prstGeom>
        </p:spPr>
      </p:pic>
      <p:sp>
        <p:nvSpPr>
          <p:cNvPr id="25" name="Text 19"/>
          <p:cNvSpPr txBox="1"/>
          <p:nvPr/>
        </p:nvSpPr>
        <p:spPr>
          <a:xfrm>
            <a:off x="3703320" y="5303520"/>
            <a:ext cx="2011680" cy="329184"/>
          </a:xfrm>
          <a:prstGeom prst="rect">
            <a:avLst/>
          </a:prstGeom>
          <a:noFill/>
          <a:ln/>
        </p:spPr>
        <p:txBody>
          <a:bodyPr wrap="square" lIns="0" tIns="0" rIns="0" bIns="0" rtlCol="0" anchor="ctr"/>
          <a:lstStyle/>
          <a:p>
            <a:pPr indent="0" marL="0">
              <a:buNone/>
            </a:pPr>
            <a:r>
              <a:rPr lang="en-US" sz="1400" b="1" dirty="0">
                <a:solidFill>
                  <a:srgbClr val="E6EEF5"/>
                </a:solidFill>
                <a:latin typeface="Calibri" pitchFamily="34" charset="0"/>
                <a:ea typeface="Calibri" pitchFamily="34" charset="-122"/>
                <a:cs typeface="Calibri" pitchFamily="34" charset="-120"/>
              </a:rPr>
              <a:t>12 × 8 in. = 96 sq in</a:t>
            </a:r>
            <a:endParaRPr lang="en-US" sz="1400" dirty="0"/>
          </a:p>
        </p:txBody>
      </p:sp>
      <p:sp>
        <p:nvSpPr>
          <p:cNvPr id="26" name="Text 20"/>
          <p:cNvSpPr txBox="1"/>
          <p:nvPr/>
        </p:nvSpPr>
        <p:spPr>
          <a:xfrm>
            <a:off x="3703320" y="5650992"/>
            <a:ext cx="2011680" cy="310896"/>
          </a:xfrm>
          <a:prstGeom prst="rect">
            <a:avLst/>
          </a:prstGeom>
          <a:noFill/>
          <a:ln/>
        </p:spPr>
        <p:txBody>
          <a:bodyPr wrap="square" lIns="0" tIns="0" rIns="0" bIns="0" rtlCol="0" anchor="ctr"/>
          <a:lstStyle/>
          <a:p>
            <a:pPr indent="0" marL="0">
              <a:buNone/>
            </a:pPr>
            <a:r>
              <a:rPr lang="en-US" sz="1400" dirty="0">
                <a:solidFill>
                  <a:srgbClr val="3DDC97"/>
                </a:solidFill>
                <a:latin typeface="Calibri" pitchFamily="34" charset="0"/>
                <a:ea typeface="Calibri" pitchFamily="34" charset="-122"/>
                <a:cs typeface="Calibri" pitchFamily="34" charset="-120"/>
              </a:rPr>
              <a:t>No bars: not over 96</a:t>
            </a:r>
            <a:endParaRPr lang="en-US" sz="1400" dirty="0"/>
          </a:p>
        </p:txBody>
      </p:sp>
      <p:sp>
        <p:nvSpPr>
          <p:cNvPr id="27" name="Shape 21"/>
          <p:cNvSpPr/>
          <p:nvPr/>
        </p:nvSpPr>
        <p:spPr>
          <a:xfrm>
            <a:off x="6172200" y="1572768"/>
            <a:ext cx="5468112" cy="2487168"/>
          </a:xfrm>
          <a:prstGeom prst="roundRect">
            <a:avLst>
              <a:gd name="adj" fmla="val 2941"/>
            </a:avLst>
          </a:prstGeom>
          <a:solidFill>
            <a:srgbClr val="070B11"/>
          </a:solidFill>
          <a:ln w="9525">
            <a:solidFill>
              <a:srgbClr val="1E2E40"/>
            </a:solidFill>
            <a:prstDash val="solid"/>
          </a:ln>
        </p:spPr>
      </p:sp>
      <p:sp>
        <p:nvSpPr>
          <p:cNvPr id="28" name="Text 22"/>
          <p:cNvSpPr txBox="1"/>
          <p:nvPr/>
        </p:nvSpPr>
        <p:spPr>
          <a:xfrm>
            <a:off x="6355080" y="1682496"/>
            <a:ext cx="5029200"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DUCT OPENING AT THE PERIMETER</a:t>
            </a:r>
            <a:endParaRPr lang="en-US" sz="1400" dirty="0"/>
          </a:p>
        </p:txBody>
      </p:sp>
      <p:sp>
        <p:nvSpPr>
          <p:cNvPr id="29" name="Shape 23"/>
          <p:cNvSpPr/>
          <p:nvPr/>
        </p:nvSpPr>
        <p:spPr>
          <a:xfrm>
            <a:off x="6336792" y="1993392"/>
            <a:ext cx="2414016" cy="1865376"/>
          </a:xfrm>
          <a:prstGeom prst="rect">
            <a:avLst/>
          </a:prstGeom>
          <a:solidFill>
            <a:srgbClr val="1A2635"/>
          </a:solidFill>
          <a:ln w="12700">
            <a:solidFill>
              <a:srgbClr val="7D90A4"/>
            </a:solidFill>
            <a:prstDash val="solid"/>
          </a:ln>
        </p:spPr>
      </p:sp>
      <p:sp>
        <p:nvSpPr>
          <p:cNvPr id="30" name="Shape 24"/>
          <p:cNvSpPr/>
          <p:nvPr/>
        </p:nvSpPr>
        <p:spPr>
          <a:xfrm>
            <a:off x="6446520" y="2103120"/>
            <a:ext cx="2194560" cy="1645920"/>
          </a:xfrm>
          <a:prstGeom prst="rect">
            <a:avLst/>
          </a:prstGeom>
          <a:solidFill>
            <a:srgbClr val="05080D"/>
          </a:solidFill>
          <a:ln w="12700">
            <a:solidFill>
              <a:srgbClr val="A9BACB"/>
            </a:solidFill>
            <a:prstDash val="solid"/>
          </a:ln>
        </p:spPr>
      </p:sp>
      <p:sp>
        <p:nvSpPr>
          <p:cNvPr id="31" name="Shape 25"/>
          <p:cNvSpPr/>
          <p:nvPr/>
        </p:nvSpPr>
        <p:spPr>
          <a:xfrm>
            <a:off x="6995160" y="2103120"/>
            <a:ext cx="0" cy="1645920"/>
          </a:xfrm>
          <a:prstGeom prst="line">
            <a:avLst/>
          </a:prstGeom>
          <a:noFill/>
          <a:ln w="38100">
            <a:solidFill>
              <a:srgbClr val="FFB547"/>
            </a:solidFill>
            <a:prstDash val="solid"/>
          </a:ln>
        </p:spPr>
      </p:sp>
      <p:sp>
        <p:nvSpPr>
          <p:cNvPr id="32" name="Shape 26"/>
          <p:cNvSpPr/>
          <p:nvPr/>
        </p:nvSpPr>
        <p:spPr>
          <a:xfrm>
            <a:off x="7543800" y="2103120"/>
            <a:ext cx="0" cy="1645920"/>
          </a:xfrm>
          <a:prstGeom prst="line">
            <a:avLst/>
          </a:prstGeom>
          <a:noFill/>
          <a:ln w="38100">
            <a:solidFill>
              <a:srgbClr val="FFB547"/>
            </a:solidFill>
            <a:prstDash val="solid"/>
          </a:ln>
        </p:spPr>
      </p:sp>
      <p:sp>
        <p:nvSpPr>
          <p:cNvPr id="33" name="Shape 27"/>
          <p:cNvSpPr/>
          <p:nvPr/>
        </p:nvSpPr>
        <p:spPr>
          <a:xfrm>
            <a:off x="8092440" y="2103120"/>
            <a:ext cx="0" cy="1645920"/>
          </a:xfrm>
          <a:prstGeom prst="line">
            <a:avLst/>
          </a:prstGeom>
          <a:noFill/>
          <a:ln w="38100">
            <a:solidFill>
              <a:srgbClr val="FFB547"/>
            </a:solidFill>
            <a:prstDash val="solid"/>
          </a:ln>
        </p:spPr>
      </p:sp>
      <p:sp>
        <p:nvSpPr>
          <p:cNvPr id="34" name="Shape 28"/>
          <p:cNvSpPr/>
          <p:nvPr/>
        </p:nvSpPr>
        <p:spPr>
          <a:xfrm>
            <a:off x="6446520" y="2651760"/>
            <a:ext cx="2194560" cy="0"/>
          </a:xfrm>
          <a:prstGeom prst="line">
            <a:avLst/>
          </a:prstGeom>
          <a:noFill/>
          <a:ln w="38100">
            <a:solidFill>
              <a:srgbClr val="FFB547"/>
            </a:solidFill>
            <a:prstDash val="solid"/>
          </a:ln>
        </p:spPr>
      </p:sp>
      <p:sp>
        <p:nvSpPr>
          <p:cNvPr id="35" name="Shape 29"/>
          <p:cNvSpPr/>
          <p:nvPr/>
        </p:nvSpPr>
        <p:spPr>
          <a:xfrm>
            <a:off x="6446520" y="3200400"/>
            <a:ext cx="2194560" cy="0"/>
          </a:xfrm>
          <a:prstGeom prst="line">
            <a:avLst/>
          </a:prstGeom>
          <a:noFill/>
          <a:ln w="38100">
            <a:solidFill>
              <a:srgbClr val="FFB547"/>
            </a:solidFill>
            <a:prstDash val="solid"/>
          </a:ln>
        </p:spPr>
      </p:sp>
      <p:sp>
        <p:nvSpPr>
          <p:cNvPr id="36" name="Text 30"/>
          <p:cNvSpPr txBox="1"/>
          <p:nvPr/>
        </p:nvSpPr>
        <p:spPr>
          <a:xfrm>
            <a:off x="8915400" y="2103120"/>
            <a:ext cx="2560320" cy="822960"/>
          </a:xfrm>
          <a:prstGeom prst="rect">
            <a:avLst/>
          </a:prstGeom>
          <a:noFill/>
          <a:ln/>
        </p:spPr>
        <p:txBody>
          <a:bodyPr wrap="square" lIns="0" tIns="0" rIns="0" bIns="0" rtlCol="0" anchor="t"/>
          <a:lstStyle/>
          <a:p>
            <a:pPr indent="0" marL="0">
              <a:buNone/>
            </a:pPr>
            <a:r>
              <a:rPr lang="en-US" sz="1400" b="1" dirty="0">
                <a:solidFill>
                  <a:srgbClr val="FFB547"/>
                </a:solidFill>
                <a:latin typeface="Calibri" pitchFamily="34" charset="0"/>
                <a:ea typeface="Calibri" pitchFamily="34" charset="-122"/>
                <a:cs typeface="Calibri" pitchFamily="34" charset="-120"/>
              </a:rPr>
              <a:t>Man-bars: </a:t>
            </a:r>
            <a:pPr indent="0" marL="0">
              <a:buNone/>
            </a:pPr>
            <a:r>
              <a:rPr lang="en-US" sz="1400" dirty="0">
                <a:solidFill>
                  <a:srgbClr val="E6EEF5"/>
                </a:solidFill>
                <a:latin typeface="Calibri" pitchFamily="34" charset="0"/>
                <a:ea typeface="Calibri" pitchFamily="34" charset="-122"/>
                <a:cs typeface="Calibri" pitchFamily="34" charset="-120"/>
              </a:rPr>
              <a:t>½ in. steel, welded both ways at 6 in. on center</a:t>
            </a:r>
            <a:endParaRPr lang="en-US" sz="1400" dirty="0"/>
          </a:p>
        </p:txBody>
      </p:sp>
      <p:sp>
        <p:nvSpPr>
          <p:cNvPr id="37" name="Text 31"/>
          <p:cNvSpPr txBox="1"/>
          <p:nvPr/>
        </p:nvSpPr>
        <p:spPr>
          <a:xfrm>
            <a:off x="8915400" y="2926080"/>
            <a:ext cx="2560320" cy="822960"/>
          </a:xfrm>
          <a:prstGeom prst="rect">
            <a:avLst/>
          </a:prstGeom>
          <a:noFill/>
          <a:ln/>
        </p:spPr>
        <p:txBody>
          <a:bodyPr wrap="square" lIns="0" tIns="0" rIns="0" bIns="0" rtlCol="0" anchor="t"/>
          <a:lstStyle/>
          <a:p>
            <a:pPr indent="0" marL="0">
              <a:buNone/>
            </a:pPr>
            <a:r>
              <a:rPr lang="en-US" sz="1400" b="1" dirty="0">
                <a:solidFill>
                  <a:srgbClr val="FFB547"/>
                </a:solidFill>
                <a:latin typeface="Calibri" pitchFamily="34" charset="0"/>
                <a:ea typeface="Calibri" pitchFamily="34" charset="-122"/>
                <a:cs typeface="Calibri" pitchFamily="34" charset="-120"/>
              </a:rPr>
              <a:t>Or: </a:t>
            </a:r>
            <a:pPr indent="0" marL="0">
              <a:buNone/>
            </a:pPr>
            <a:r>
              <a:rPr lang="en-US" sz="1400" dirty="0">
                <a:solidFill>
                  <a:srgbClr val="E6EEF5"/>
                </a:solidFill>
                <a:latin typeface="Calibri" pitchFamily="34" charset="0"/>
                <a:ea typeface="Calibri" pitchFamily="34" charset="-122"/>
                <a:cs typeface="Calibri" pitchFamily="34" charset="-120"/>
              </a:rPr>
              <a:t>expanded metal, welded wire fabric, or metal baffles 6 in. apart</a:t>
            </a:r>
            <a:endParaRPr lang="en-US" sz="1400" dirty="0"/>
          </a:p>
        </p:txBody>
      </p:sp>
      <p:sp>
        <p:nvSpPr>
          <p:cNvPr id="38" name="Shape 32"/>
          <p:cNvSpPr/>
          <p:nvPr/>
        </p:nvSpPr>
        <p:spPr>
          <a:xfrm>
            <a:off x="6172200" y="4206240"/>
            <a:ext cx="5468112" cy="1938528"/>
          </a:xfrm>
          <a:prstGeom prst="roundRect">
            <a:avLst>
              <a:gd name="adj" fmla="val 3774"/>
            </a:avLst>
          </a:prstGeom>
          <a:solidFill>
            <a:srgbClr val="0B121B"/>
          </a:solidFill>
          <a:ln w="9525">
            <a:solidFill>
              <a:srgbClr val="1E2E40"/>
            </a:solidFill>
            <a:prstDash val="solid"/>
          </a:ln>
        </p:spPr>
      </p:sp>
      <p:sp>
        <p:nvSpPr>
          <p:cNvPr id="39" name="Shape 33"/>
          <p:cNvSpPr/>
          <p:nvPr/>
        </p:nvSpPr>
        <p:spPr>
          <a:xfrm>
            <a:off x="6355080" y="4370832"/>
            <a:ext cx="457200" cy="457200"/>
          </a:xfrm>
          <a:prstGeom prst="ellipse">
            <a:avLst/>
          </a:prstGeom>
          <a:solidFill>
            <a:srgbClr val="101A26"/>
          </a:solidFill>
          <a:ln w="12700">
            <a:solidFill>
              <a:srgbClr val="3FD0FF"/>
            </a:solidFill>
            <a:prstDash val="solid"/>
          </a:ln>
        </p:spPr>
      </p:sp>
      <p:pic>
        <p:nvPicPr>
          <p:cNvPr id="40" name="Image 4" descr="preencoded.png">    </p:cNvPr>
          <p:cNvPicPr>
            <a:picLocks noChangeAspect="1"/>
          </p:cNvPicPr>
          <p:nvPr/>
        </p:nvPicPr>
        <p:blipFill>
          <a:blip r:embed="rId5"/>
          <a:stretch>
            <a:fillRect/>
          </a:stretch>
        </p:blipFill>
        <p:spPr>
          <a:xfrm>
            <a:off x="6464808" y="4480560"/>
            <a:ext cx="237744" cy="237744"/>
          </a:xfrm>
          <a:prstGeom prst="rect">
            <a:avLst/>
          </a:prstGeom>
        </p:spPr>
      </p:pic>
      <p:sp>
        <p:nvSpPr>
          <p:cNvPr id="41" name="Text 34"/>
          <p:cNvSpPr txBox="1"/>
          <p:nvPr/>
        </p:nvSpPr>
        <p:spPr>
          <a:xfrm>
            <a:off x="6949440" y="4389120"/>
            <a:ext cx="4572000" cy="420624"/>
          </a:xfrm>
          <a:prstGeom prst="rect">
            <a:avLst/>
          </a:prstGeom>
          <a:noFill/>
          <a:ln/>
        </p:spPr>
        <p:txBody>
          <a:bodyPr wrap="square" lIns="0" tIns="0" rIns="0" bIns="0" rtlCol="0" anchor="ctr"/>
          <a:lstStyle/>
          <a:p>
            <a:pPr indent="0" marL="0">
              <a:buNone/>
            </a:pPr>
            <a:r>
              <a:rPr lang="en-US" sz="1600" b="1" dirty="0">
                <a:solidFill>
                  <a:srgbClr val="E6EEF5"/>
                </a:solidFill>
                <a:latin typeface="Calibri" pitchFamily="34" charset="0"/>
                <a:ea typeface="Calibri" pitchFamily="34" charset="-122"/>
                <a:cs typeface="Calibri" pitchFamily="34" charset="-120"/>
              </a:rPr>
              <a:t>Every crossing is a problem to solve on paper first</a:t>
            </a:r>
            <a:endParaRPr lang="en-US" sz="1600" dirty="0"/>
          </a:p>
        </p:txBody>
      </p:sp>
      <p:sp>
        <p:nvSpPr>
          <p:cNvPr id="42" name="Text 35"/>
          <p:cNvSpPr txBox="1"/>
          <p:nvPr/>
        </p:nvSpPr>
        <p:spPr>
          <a:xfrm>
            <a:off x="6400800" y="4901184"/>
            <a:ext cx="5074920" cy="1188720"/>
          </a:xfrm>
          <a:prstGeom prst="rect">
            <a:avLst/>
          </a:prstGeom>
          <a:noFill/>
          <a:ln/>
        </p:spPr>
        <p:txBody>
          <a:bodyPr wrap="square" lIns="0" tIns="0" rIns="0" bIns="0" rtlCol="0" anchor="t"/>
          <a:lstStyle/>
          <a:p>
            <a:pPr marL="342900" indent="-342900">
              <a:spcAft>
                <a:spcPts val="600"/>
              </a:spcAft>
              <a:buSzPct val="100000"/>
              <a:buChar char="▪"/>
            </a:pPr>
            <a:r>
              <a:rPr lang="en-US" sz="1400" dirty="0">
                <a:solidFill>
                  <a:srgbClr val="A9BACB"/>
                </a:solidFill>
                <a:latin typeface="Calibri" pitchFamily="34" charset="0"/>
                <a:ea typeface="Calibri" pitchFamily="34" charset="-122"/>
                <a:cs typeface="Calibri" pitchFamily="34" charset="-120"/>
              </a:rPr>
              <a:t>Utilities enter at a single point; nothing for other areas transits the SCIF</a:t>
            </a:r>
            <a:endParaRPr lang="en-US" sz="1400" dirty="0"/>
          </a:p>
          <a:p>
            <a:pPr marL="342900" indent="-342900">
              <a:spcAft>
                <a:spcPts val="600"/>
              </a:spcAft>
              <a:buSzPct val="100000"/>
              <a:buChar char="▪"/>
            </a:pPr>
            <a:r>
              <a:rPr lang="en-US" sz="1400" dirty="0">
                <a:solidFill>
                  <a:srgbClr val="A9BACB"/>
                </a:solidFill>
                <a:latin typeface="Calibri" pitchFamily="34" charset="0"/>
                <a:ea typeface="Calibri" pitchFamily="34" charset="-122"/>
                <a:cs typeface="Calibri" pitchFamily="34" charset="-120"/>
              </a:rPr>
              <a:t>Spare conduit filled with acoustic fill and capped</a:t>
            </a:r>
            <a:endParaRPr lang="en-US" sz="1400" dirty="0"/>
          </a:p>
          <a:p>
            <a:pPr marL="342900" indent="-342900">
              <a:spcAft>
                <a:spcPts val="600"/>
              </a:spcAft>
              <a:buSzPct val="100000"/>
              <a:buChar char="▪"/>
            </a:pPr>
            <a:r>
              <a:rPr lang="en-US" sz="1400" dirty="0">
                <a:solidFill>
                  <a:srgbClr val="A9BACB"/>
                </a:solidFill>
                <a:latin typeface="Calibri" pitchFamily="34" charset="0"/>
                <a:ea typeface="Calibri" pitchFamily="34" charset="-122"/>
                <a:cs typeface="Calibri" pitchFamily="34" charset="-120"/>
              </a:rPr>
              <a:t>Bars don’t stop sound: every duct still needs acoustic treatment</a:t>
            </a:r>
            <a:endParaRPr lang="en-US" sz="1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txBox="1"/>
          <p:nvPr/>
        </p:nvSpPr>
        <p:spPr>
          <a:xfrm>
            <a:off x="548640" y="384048"/>
            <a:ext cx="8229600" cy="274320"/>
          </a:xfrm>
          <a:prstGeom prst="rect">
            <a:avLst/>
          </a:prstGeom>
          <a:noFill/>
          <a:ln/>
        </p:spPr>
        <p:txBody>
          <a:bodyPr wrap="square" lIns="0" tIns="0" rIns="0" bIns="0" rtlCol="0" anchor="t"/>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12 · ACOUSTICS</a:t>
            </a:r>
            <a:endParaRPr lang="en-US" sz="1400" dirty="0"/>
          </a:p>
        </p:txBody>
      </p:sp>
      <p:sp>
        <p:nvSpPr>
          <p:cNvPr id="3" name="Text 1"/>
          <p:cNvSpPr txBox="1"/>
          <p:nvPr/>
        </p:nvSpPr>
        <p:spPr>
          <a:xfrm>
            <a:off x="548640" y="676656"/>
            <a:ext cx="11091672" cy="713232"/>
          </a:xfrm>
          <a:prstGeom prst="rect">
            <a:avLst/>
          </a:prstGeom>
          <a:noFill/>
          <a:ln/>
        </p:spPr>
        <p:txBody>
          <a:bodyPr wrap="square" lIns="0" tIns="0" rIns="0" bIns="0" rtlCol="0" anchor="ctr"/>
          <a:lstStyle/>
          <a:p>
            <a:pPr indent="0" marL="0">
              <a:buNone/>
            </a:pPr>
            <a:r>
              <a:rPr lang="en-US" sz="3200" b="1" dirty="0">
                <a:solidFill>
                  <a:srgbClr val="E6EEF5"/>
                </a:solidFill>
                <a:latin typeface="Arial" pitchFamily="34" charset="0"/>
                <a:ea typeface="Arial" pitchFamily="34" charset="-122"/>
                <a:cs typeface="Arial" pitchFamily="34" charset="-120"/>
              </a:rPr>
              <a:t>Acoustics: Sound Group 3 vs Sound Group 4</a:t>
            </a:r>
            <a:endParaRPr lang="en-US" sz="3200" dirty="0"/>
          </a:p>
        </p:txBody>
      </p:sp>
      <p:sp>
        <p:nvSpPr>
          <p:cNvPr id="4" name="Text 2"/>
          <p:cNvSpPr txBox="1"/>
          <p:nvPr/>
        </p:nvSpPr>
        <p:spPr>
          <a:xfrm>
            <a:off x="548640" y="6382512"/>
            <a:ext cx="9692640" cy="274320"/>
          </a:xfrm>
          <a:prstGeom prst="rect">
            <a:avLst/>
          </a:prstGeom>
          <a:noFill/>
          <a:ln/>
        </p:spPr>
        <p:txBody>
          <a:bodyPr wrap="square" lIns="0" tIns="0" rIns="0" bIns="0" rtlCol="0" anchor="ctr"/>
          <a:lstStyle/>
          <a:p>
            <a:pPr indent="0" marL="0">
              <a:buNone/>
            </a:pPr>
            <a:r>
              <a:rPr lang="en-US" sz="1400" dirty="0">
                <a:solidFill>
                  <a:srgbClr val="7D90A4"/>
                </a:solidFill>
                <a:latin typeface="Calibri" pitchFamily="34" charset="0"/>
                <a:ea typeface="Calibri" pitchFamily="34" charset="-122"/>
                <a:cs typeface="Calibri" pitchFamily="34" charset="-120"/>
              </a:rPr>
              <a:t>Sources: UFC 4-010-05 3-4.3 · IC Tech Spec Ch. 9 (as quoted by practitioners) · ASTM E90 / E413 / E336</a:t>
            </a:r>
            <a:endParaRPr lang="en-US" sz="1400" dirty="0"/>
          </a:p>
        </p:txBody>
      </p:sp>
      <p:sp>
        <p:nvSpPr>
          <p:cNvPr id="5" name="Text 3"/>
          <p:cNvSpPr txBox="1"/>
          <p:nvPr/>
        </p:nvSpPr>
        <p:spPr>
          <a:xfrm>
            <a:off x="10360152" y="6382512"/>
            <a:ext cx="1280160" cy="274320"/>
          </a:xfrm>
          <a:prstGeom prst="rect">
            <a:avLst/>
          </a:prstGeom>
          <a:noFill/>
          <a:ln/>
        </p:spPr>
        <p:txBody>
          <a:bodyPr wrap="square" lIns="0" tIns="0" rIns="0" bIns="0" rtlCol="0" anchor="ctr"/>
          <a:lstStyle/>
          <a:p>
            <a:pPr algn="r" indent="0" marL="0">
              <a:buNone/>
            </a:pPr>
            <a:r>
              <a:rPr lang="en-US" sz="1400" dirty="0">
                <a:solidFill>
                  <a:srgbClr val="7D90A4"/>
                </a:solidFill>
                <a:latin typeface="Courier New" pitchFamily="34" charset="0"/>
                <a:ea typeface="Courier New" pitchFamily="34" charset="-122"/>
                <a:cs typeface="Courier New" pitchFamily="34" charset="-120"/>
              </a:rPr>
              <a:t>12 / 24</a:t>
            </a:r>
            <a:endParaRPr lang="en-US" sz="1400" dirty="0"/>
          </a:p>
        </p:txBody>
      </p:sp>
      <p:sp>
        <p:nvSpPr>
          <p:cNvPr id="6" name="Shape 4"/>
          <p:cNvSpPr/>
          <p:nvPr/>
        </p:nvSpPr>
        <p:spPr>
          <a:xfrm>
            <a:off x="548640" y="1572768"/>
            <a:ext cx="5394960" cy="3429000"/>
          </a:xfrm>
          <a:prstGeom prst="roundRect">
            <a:avLst>
              <a:gd name="adj" fmla="val 2133"/>
            </a:avLst>
          </a:prstGeom>
          <a:solidFill>
            <a:srgbClr val="0E2A38"/>
          </a:solidFill>
          <a:ln w="9525">
            <a:solidFill>
              <a:srgbClr val="1F5A73"/>
            </a:solidFill>
            <a:prstDash val="solid"/>
          </a:ln>
        </p:spPr>
      </p:sp>
      <p:sp>
        <p:nvSpPr>
          <p:cNvPr id="7" name="Text 5"/>
          <p:cNvSpPr txBox="1"/>
          <p:nvPr/>
        </p:nvSpPr>
        <p:spPr>
          <a:xfrm>
            <a:off x="822960" y="1737360"/>
            <a:ext cx="3200400" cy="274320"/>
          </a:xfrm>
          <a:prstGeom prst="rect">
            <a:avLst/>
          </a:prstGeom>
          <a:noFill/>
          <a:ln/>
        </p:spPr>
        <p:txBody>
          <a:bodyPr wrap="square" lIns="0" tIns="0" rIns="0" bIns="0" rtlCol="0" anchor="ctr"/>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SOUND GROUP 3</a:t>
            </a:r>
            <a:endParaRPr lang="en-US" sz="1400" dirty="0"/>
          </a:p>
        </p:txBody>
      </p:sp>
      <p:sp>
        <p:nvSpPr>
          <p:cNvPr id="8" name="Shape 6"/>
          <p:cNvSpPr/>
          <p:nvPr/>
        </p:nvSpPr>
        <p:spPr>
          <a:xfrm>
            <a:off x="5166360" y="1737360"/>
            <a:ext cx="502920" cy="502920"/>
          </a:xfrm>
          <a:prstGeom prst="ellipse">
            <a:avLst/>
          </a:prstGeom>
          <a:solidFill>
            <a:srgbClr val="0B121B"/>
          </a:solidFill>
          <a:ln w="12700">
            <a:solidFill>
              <a:srgbClr val="3FD0FF"/>
            </a:solidFill>
            <a:prstDash val="solid"/>
          </a:ln>
        </p:spPr>
      </p:sp>
      <p:pic>
        <p:nvPicPr>
          <p:cNvPr id="9" name="Image 0" descr="preencoded.png">    </p:cNvPr>
          <p:cNvPicPr>
            <a:picLocks noChangeAspect="1"/>
          </p:cNvPicPr>
          <p:nvPr/>
        </p:nvPicPr>
        <p:blipFill>
          <a:blip r:embed="rId1"/>
          <a:stretch>
            <a:fillRect/>
          </a:stretch>
        </p:blipFill>
        <p:spPr>
          <a:xfrm>
            <a:off x="5287061" y="1858061"/>
            <a:ext cx="261518" cy="261518"/>
          </a:xfrm>
          <a:prstGeom prst="rect">
            <a:avLst/>
          </a:prstGeom>
        </p:spPr>
      </p:pic>
      <p:sp>
        <p:nvSpPr>
          <p:cNvPr id="10" name="Text 7"/>
          <p:cNvSpPr txBox="1"/>
          <p:nvPr/>
        </p:nvSpPr>
        <p:spPr>
          <a:xfrm>
            <a:off x="822960" y="2011680"/>
            <a:ext cx="3200400" cy="868680"/>
          </a:xfrm>
          <a:prstGeom prst="rect">
            <a:avLst/>
          </a:prstGeom>
          <a:noFill/>
          <a:ln/>
        </p:spPr>
        <p:txBody>
          <a:bodyPr wrap="square" lIns="0" tIns="0" rIns="0" bIns="0" rtlCol="0" anchor="t"/>
          <a:lstStyle/>
          <a:p>
            <a:pPr indent="0" marL="0">
              <a:buNone/>
            </a:pPr>
            <a:r>
              <a:rPr lang="en-US" sz="5400" b="1" dirty="0">
                <a:solidFill>
                  <a:srgbClr val="E6EEF5"/>
                </a:solidFill>
                <a:latin typeface="Arial" pitchFamily="34" charset="0"/>
                <a:ea typeface="Arial" pitchFamily="34" charset="-122"/>
                <a:cs typeface="Arial" pitchFamily="34" charset="-120"/>
              </a:rPr>
              <a:t>STC 45</a:t>
            </a:r>
            <a:endParaRPr lang="en-US" sz="5400" dirty="0"/>
          </a:p>
        </p:txBody>
      </p:sp>
      <p:sp>
        <p:nvSpPr>
          <p:cNvPr id="11" name="Text 8"/>
          <p:cNvSpPr txBox="1"/>
          <p:nvPr/>
        </p:nvSpPr>
        <p:spPr>
          <a:xfrm>
            <a:off x="822960" y="2944368"/>
            <a:ext cx="2286000"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FIELD TEST</a:t>
            </a:r>
            <a:endParaRPr lang="en-US" sz="1400" dirty="0"/>
          </a:p>
        </p:txBody>
      </p:sp>
      <p:sp>
        <p:nvSpPr>
          <p:cNvPr id="12" name="Text 9"/>
          <p:cNvSpPr txBox="1"/>
          <p:nvPr/>
        </p:nvSpPr>
        <p:spPr>
          <a:xfrm>
            <a:off x="822960" y="3200400"/>
            <a:ext cx="2286000" cy="384048"/>
          </a:xfrm>
          <a:prstGeom prst="rect">
            <a:avLst/>
          </a:prstGeom>
          <a:noFill/>
          <a:ln/>
        </p:spPr>
        <p:txBody>
          <a:bodyPr wrap="square" lIns="0" tIns="0" rIns="0" bIns="0" rtlCol="0" anchor="t"/>
          <a:lstStyle/>
          <a:p>
            <a:pPr indent="0" marL="0">
              <a:buNone/>
            </a:pPr>
            <a:r>
              <a:rPr lang="en-US" sz="2200" b="1" dirty="0">
                <a:solidFill>
                  <a:srgbClr val="3FD0FF"/>
                </a:solidFill>
                <a:latin typeface="Arial" pitchFamily="34" charset="0"/>
                <a:ea typeface="Arial" pitchFamily="34" charset="-122"/>
                <a:cs typeface="Arial" pitchFamily="34" charset="-120"/>
              </a:rPr>
              <a:t>NIC 40</a:t>
            </a:r>
            <a:endParaRPr lang="en-US" sz="2200" dirty="0"/>
          </a:p>
        </p:txBody>
      </p:sp>
      <p:sp>
        <p:nvSpPr>
          <p:cNvPr id="13" name="Text 10"/>
          <p:cNvSpPr txBox="1"/>
          <p:nvPr/>
        </p:nvSpPr>
        <p:spPr>
          <a:xfrm>
            <a:off x="3291840" y="2944368"/>
            <a:ext cx="2286000"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LAB-RATED PARTS</a:t>
            </a:r>
            <a:endParaRPr lang="en-US" sz="1400" dirty="0"/>
          </a:p>
        </p:txBody>
      </p:sp>
      <p:sp>
        <p:nvSpPr>
          <p:cNvPr id="14" name="Text 11"/>
          <p:cNvSpPr txBox="1"/>
          <p:nvPr/>
        </p:nvSpPr>
        <p:spPr>
          <a:xfrm>
            <a:off x="3291840" y="3200400"/>
            <a:ext cx="2286000" cy="384048"/>
          </a:xfrm>
          <a:prstGeom prst="rect">
            <a:avLst/>
          </a:prstGeom>
          <a:noFill/>
          <a:ln/>
        </p:spPr>
        <p:txBody>
          <a:bodyPr wrap="square" lIns="0" tIns="0" rIns="0" bIns="0" rtlCol="0" anchor="t"/>
          <a:lstStyle/>
          <a:p>
            <a:pPr indent="0" marL="0">
              <a:buNone/>
            </a:pPr>
            <a:r>
              <a:rPr lang="en-US" sz="2200" b="1" dirty="0">
                <a:solidFill>
                  <a:srgbClr val="3FD0FF"/>
                </a:solidFill>
                <a:latin typeface="Arial" pitchFamily="34" charset="0"/>
                <a:ea typeface="Arial" pitchFamily="34" charset="-122"/>
                <a:cs typeface="Arial" pitchFamily="34" charset="-120"/>
              </a:rPr>
              <a:t>STC 50</a:t>
            </a:r>
            <a:endParaRPr lang="en-US" sz="2200" dirty="0"/>
          </a:p>
        </p:txBody>
      </p:sp>
      <p:sp>
        <p:nvSpPr>
          <p:cNvPr id="15" name="Text 12"/>
          <p:cNvSpPr txBox="1"/>
          <p:nvPr/>
        </p:nvSpPr>
        <p:spPr>
          <a:xfrm>
            <a:off x="822960" y="3675888"/>
            <a:ext cx="4846320" cy="658368"/>
          </a:xfrm>
          <a:prstGeom prst="rect">
            <a:avLst/>
          </a:prstGeom>
          <a:noFill/>
          <a:ln/>
        </p:spPr>
        <p:txBody>
          <a:bodyPr wrap="square" lIns="0" tIns="0" rIns="0" bIns="0" rtlCol="0" anchor="t"/>
          <a:lstStyle/>
          <a:p>
            <a:pPr indent="0" marL="0">
              <a:buNone/>
            </a:pPr>
            <a:r>
              <a:rPr lang="en-US" sz="1500" i="1" dirty="0">
                <a:solidFill>
                  <a:srgbClr val="E6EEF5"/>
                </a:solidFill>
                <a:latin typeface="Calibri" pitchFamily="34" charset="0"/>
                <a:ea typeface="Calibri" pitchFamily="34" charset="-122"/>
                <a:cs typeface="Calibri" pitchFamily="34" charset="-120"/>
              </a:rPr>
              <a:t>“Loud speech … can be faintly heard but not understood outside the SCIF.”</a:t>
            </a:r>
            <a:endParaRPr lang="en-US" sz="1500" dirty="0"/>
          </a:p>
        </p:txBody>
      </p:sp>
      <p:sp>
        <p:nvSpPr>
          <p:cNvPr id="16" name="Text 13"/>
          <p:cNvSpPr txBox="1"/>
          <p:nvPr/>
        </p:nvSpPr>
        <p:spPr>
          <a:xfrm>
            <a:off x="822960" y="4434840"/>
            <a:ext cx="4846320" cy="365760"/>
          </a:xfrm>
          <a:prstGeom prst="rect">
            <a:avLst/>
          </a:prstGeom>
          <a:noFill/>
          <a:ln/>
        </p:spPr>
        <p:txBody>
          <a:bodyPr wrap="square" lIns="0" tIns="0" rIns="0" bIns="0" rtlCol="0" anchor="t"/>
          <a:lstStyle/>
          <a:p>
            <a:pPr indent="0" marL="0">
              <a:buNone/>
            </a:pPr>
            <a:r>
              <a:rPr lang="en-US" sz="1400" b="1" dirty="0">
                <a:solidFill>
                  <a:srgbClr val="A9BACB"/>
                </a:solidFill>
                <a:latin typeface="Calibri" pitchFamily="34" charset="0"/>
                <a:ea typeface="Calibri" pitchFamily="34" charset="-122"/>
                <a:cs typeface="Calibri" pitchFamily="34" charset="-120"/>
              </a:rPr>
              <a:t>Default SCIF perimeter · Wall A</a:t>
            </a:r>
            <a:endParaRPr lang="en-US" sz="1400" dirty="0"/>
          </a:p>
        </p:txBody>
      </p:sp>
      <p:sp>
        <p:nvSpPr>
          <p:cNvPr id="17" name="Shape 14"/>
          <p:cNvSpPr/>
          <p:nvPr/>
        </p:nvSpPr>
        <p:spPr>
          <a:xfrm>
            <a:off x="6245352" y="1572768"/>
            <a:ext cx="5394960" cy="3429000"/>
          </a:xfrm>
          <a:prstGeom prst="roundRect">
            <a:avLst>
              <a:gd name="adj" fmla="val 2133"/>
            </a:avLst>
          </a:prstGeom>
          <a:solidFill>
            <a:srgbClr val="2B2213"/>
          </a:solidFill>
          <a:ln w="9525">
            <a:solidFill>
              <a:srgbClr val="5A4520"/>
            </a:solidFill>
            <a:prstDash val="solid"/>
          </a:ln>
        </p:spPr>
      </p:sp>
      <p:sp>
        <p:nvSpPr>
          <p:cNvPr id="18" name="Text 15"/>
          <p:cNvSpPr txBox="1"/>
          <p:nvPr/>
        </p:nvSpPr>
        <p:spPr>
          <a:xfrm>
            <a:off x="6519672" y="1737360"/>
            <a:ext cx="3200400" cy="274320"/>
          </a:xfrm>
          <a:prstGeom prst="rect">
            <a:avLst/>
          </a:prstGeom>
          <a:noFill/>
          <a:ln/>
        </p:spPr>
        <p:txBody>
          <a:bodyPr wrap="square" lIns="0" tIns="0" rIns="0" bIns="0" rtlCol="0" anchor="ctr"/>
          <a:lstStyle/>
          <a:p>
            <a:pPr indent="0" marL="0">
              <a:buNone/>
            </a:pPr>
            <a:r>
              <a:rPr lang="en-US" sz="1400" b="1" spc="100" kern="0" dirty="0">
                <a:solidFill>
                  <a:srgbClr val="FFB547"/>
                </a:solidFill>
                <a:latin typeface="Courier New" pitchFamily="34" charset="0"/>
                <a:ea typeface="Courier New" pitchFamily="34" charset="-122"/>
                <a:cs typeface="Courier New" pitchFamily="34" charset="-120"/>
              </a:rPr>
              <a:t>SOUND GROUP 4</a:t>
            </a:r>
            <a:endParaRPr lang="en-US" sz="1400" dirty="0"/>
          </a:p>
        </p:txBody>
      </p:sp>
      <p:sp>
        <p:nvSpPr>
          <p:cNvPr id="19" name="Shape 16"/>
          <p:cNvSpPr/>
          <p:nvPr/>
        </p:nvSpPr>
        <p:spPr>
          <a:xfrm>
            <a:off x="10863072" y="1737360"/>
            <a:ext cx="502920" cy="502920"/>
          </a:xfrm>
          <a:prstGeom prst="ellipse">
            <a:avLst/>
          </a:prstGeom>
          <a:solidFill>
            <a:srgbClr val="0B121B"/>
          </a:solidFill>
          <a:ln w="12700">
            <a:solidFill>
              <a:srgbClr val="FFB547"/>
            </a:solidFill>
            <a:prstDash val="solid"/>
          </a:ln>
        </p:spPr>
      </p:sp>
      <p:pic>
        <p:nvPicPr>
          <p:cNvPr id="20" name="Image 1" descr="preencoded.png">    </p:cNvPr>
          <p:cNvPicPr>
            <a:picLocks noChangeAspect="1"/>
          </p:cNvPicPr>
          <p:nvPr/>
        </p:nvPicPr>
        <p:blipFill>
          <a:blip r:embed="rId2"/>
          <a:stretch>
            <a:fillRect/>
          </a:stretch>
        </p:blipFill>
        <p:spPr>
          <a:xfrm>
            <a:off x="10983773" y="1858061"/>
            <a:ext cx="261518" cy="261518"/>
          </a:xfrm>
          <a:prstGeom prst="rect">
            <a:avLst/>
          </a:prstGeom>
        </p:spPr>
      </p:pic>
      <p:sp>
        <p:nvSpPr>
          <p:cNvPr id="21" name="Text 17"/>
          <p:cNvSpPr txBox="1"/>
          <p:nvPr/>
        </p:nvSpPr>
        <p:spPr>
          <a:xfrm>
            <a:off x="6519672" y="2011680"/>
            <a:ext cx="3200400" cy="868680"/>
          </a:xfrm>
          <a:prstGeom prst="rect">
            <a:avLst/>
          </a:prstGeom>
          <a:noFill/>
          <a:ln/>
        </p:spPr>
        <p:txBody>
          <a:bodyPr wrap="square" lIns="0" tIns="0" rIns="0" bIns="0" rtlCol="0" anchor="t"/>
          <a:lstStyle/>
          <a:p>
            <a:pPr indent="0" marL="0">
              <a:buNone/>
            </a:pPr>
            <a:r>
              <a:rPr lang="en-US" sz="5400" b="1" dirty="0">
                <a:solidFill>
                  <a:srgbClr val="E6EEF5"/>
                </a:solidFill>
                <a:latin typeface="Arial" pitchFamily="34" charset="0"/>
                <a:ea typeface="Arial" pitchFamily="34" charset="-122"/>
                <a:cs typeface="Arial" pitchFamily="34" charset="-120"/>
              </a:rPr>
              <a:t>STC 50</a:t>
            </a:r>
            <a:endParaRPr lang="en-US" sz="5400" dirty="0"/>
          </a:p>
        </p:txBody>
      </p:sp>
      <p:sp>
        <p:nvSpPr>
          <p:cNvPr id="22" name="Text 18"/>
          <p:cNvSpPr txBox="1"/>
          <p:nvPr/>
        </p:nvSpPr>
        <p:spPr>
          <a:xfrm>
            <a:off x="6519672" y="2944368"/>
            <a:ext cx="2286000"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FIELD TEST</a:t>
            </a:r>
            <a:endParaRPr lang="en-US" sz="1400" dirty="0"/>
          </a:p>
        </p:txBody>
      </p:sp>
      <p:sp>
        <p:nvSpPr>
          <p:cNvPr id="23" name="Text 19"/>
          <p:cNvSpPr txBox="1"/>
          <p:nvPr/>
        </p:nvSpPr>
        <p:spPr>
          <a:xfrm>
            <a:off x="6519672" y="3200400"/>
            <a:ext cx="2286000" cy="384048"/>
          </a:xfrm>
          <a:prstGeom prst="rect">
            <a:avLst/>
          </a:prstGeom>
          <a:noFill/>
          <a:ln/>
        </p:spPr>
        <p:txBody>
          <a:bodyPr wrap="square" lIns="0" tIns="0" rIns="0" bIns="0" rtlCol="0" anchor="t"/>
          <a:lstStyle/>
          <a:p>
            <a:pPr indent="0" marL="0">
              <a:buNone/>
            </a:pPr>
            <a:r>
              <a:rPr lang="en-US" sz="2200" b="1" dirty="0">
                <a:solidFill>
                  <a:srgbClr val="FFB547"/>
                </a:solidFill>
                <a:latin typeface="Arial" pitchFamily="34" charset="0"/>
                <a:ea typeface="Arial" pitchFamily="34" charset="-122"/>
                <a:cs typeface="Arial" pitchFamily="34" charset="-120"/>
              </a:rPr>
              <a:t>NIC 45</a:t>
            </a:r>
            <a:endParaRPr lang="en-US" sz="2200" dirty="0"/>
          </a:p>
        </p:txBody>
      </p:sp>
      <p:sp>
        <p:nvSpPr>
          <p:cNvPr id="24" name="Text 20"/>
          <p:cNvSpPr txBox="1"/>
          <p:nvPr/>
        </p:nvSpPr>
        <p:spPr>
          <a:xfrm>
            <a:off x="8988552" y="2944368"/>
            <a:ext cx="2286000"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LAB-RATED PARTS</a:t>
            </a:r>
            <a:endParaRPr lang="en-US" sz="1400" dirty="0"/>
          </a:p>
        </p:txBody>
      </p:sp>
      <p:sp>
        <p:nvSpPr>
          <p:cNvPr id="25" name="Text 21"/>
          <p:cNvSpPr txBox="1"/>
          <p:nvPr/>
        </p:nvSpPr>
        <p:spPr>
          <a:xfrm>
            <a:off x="8988552" y="3200400"/>
            <a:ext cx="2286000" cy="384048"/>
          </a:xfrm>
          <a:prstGeom prst="rect">
            <a:avLst/>
          </a:prstGeom>
          <a:noFill/>
          <a:ln/>
        </p:spPr>
        <p:txBody>
          <a:bodyPr wrap="square" lIns="0" tIns="0" rIns="0" bIns="0" rtlCol="0" anchor="t"/>
          <a:lstStyle/>
          <a:p>
            <a:pPr indent="0" marL="0">
              <a:buNone/>
            </a:pPr>
            <a:r>
              <a:rPr lang="en-US" sz="2200" b="1" dirty="0">
                <a:solidFill>
                  <a:srgbClr val="FFB547"/>
                </a:solidFill>
                <a:latin typeface="Arial" pitchFamily="34" charset="0"/>
                <a:ea typeface="Arial" pitchFamily="34" charset="-122"/>
                <a:cs typeface="Arial" pitchFamily="34" charset="-120"/>
              </a:rPr>
              <a:t>STC 55</a:t>
            </a:r>
            <a:endParaRPr lang="en-US" sz="2200" dirty="0"/>
          </a:p>
        </p:txBody>
      </p:sp>
      <p:sp>
        <p:nvSpPr>
          <p:cNvPr id="26" name="Text 22"/>
          <p:cNvSpPr txBox="1"/>
          <p:nvPr/>
        </p:nvSpPr>
        <p:spPr>
          <a:xfrm>
            <a:off x="6519672" y="3675888"/>
            <a:ext cx="4846320" cy="658368"/>
          </a:xfrm>
          <a:prstGeom prst="rect">
            <a:avLst/>
          </a:prstGeom>
          <a:noFill/>
          <a:ln/>
        </p:spPr>
        <p:txBody>
          <a:bodyPr wrap="square" lIns="0" tIns="0" rIns="0" bIns="0" rtlCol="0" anchor="t"/>
          <a:lstStyle/>
          <a:p>
            <a:pPr indent="0" marL="0">
              <a:buNone/>
            </a:pPr>
            <a:r>
              <a:rPr lang="en-US" sz="1500" i="1" dirty="0">
                <a:solidFill>
                  <a:srgbClr val="E6EEF5"/>
                </a:solidFill>
                <a:latin typeface="Calibri" pitchFamily="34" charset="0"/>
                <a:ea typeface="Calibri" pitchFamily="34" charset="-122"/>
                <a:cs typeface="Calibri" pitchFamily="34" charset="-120"/>
              </a:rPr>
              <a:t>“Very loud sounds … such as … a radio at full volume, can be heard … faintly or not at all outside the SCIF.”</a:t>
            </a:r>
            <a:endParaRPr lang="en-US" sz="1500" dirty="0"/>
          </a:p>
        </p:txBody>
      </p:sp>
      <p:sp>
        <p:nvSpPr>
          <p:cNvPr id="27" name="Text 23"/>
          <p:cNvSpPr txBox="1"/>
          <p:nvPr/>
        </p:nvSpPr>
        <p:spPr>
          <a:xfrm>
            <a:off x="6519672" y="4434840"/>
            <a:ext cx="4846320" cy="365760"/>
          </a:xfrm>
          <a:prstGeom prst="rect">
            <a:avLst/>
          </a:prstGeom>
          <a:noFill/>
          <a:ln/>
        </p:spPr>
        <p:txBody>
          <a:bodyPr wrap="square" lIns="0" tIns="0" rIns="0" bIns="0" rtlCol="0" anchor="t"/>
          <a:lstStyle/>
          <a:p>
            <a:pPr indent="0" marL="0">
              <a:buNone/>
            </a:pPr>
            <a:r>
              <a:rPr lang="en-US" sz="1400" b="1" dirty="0">
                <a:solidFill>
                  <a:srgbClr val="A9BACB"/>
                </a:solidFill>
                <a:latin typeface="Calibri" pitchFamily="34" charset="0"/>
                <a:ea typeface="Calibri" pitchFamily="34" charset="-122"/>
                <a:cs typeface="Calibri" pitchFamily="34" charset="-120"/>
              </a:rPr>
              <a:t>VTC, conference and amplified-audio rooms</a:t>
            </a:r>
            <a:endParaRPr lang="en-US" sz="1400" dirty="0"/>
          </a:p>
        </p:txBody>
      </p:sp>
      <p:sp>
        <p:nvSpPr>
          <p:cNvPr id="28" name="Shape 24"/>
          <p:cNvSpPr/>
          <p:nvPr/>
        </p:nvSpPr>
        <p:spPr>
          <a:xfrm>
            <a:off x="548640" y="5166360"/>
            <a:ext cx="11091672" cy="978408"/>
          </a:xfrm>
          <a:prstGeom prst="roundRect">
            <a:avLst>
              <a:gd name="adj" fmla="val 7477"/>
            </a:avLst>
          </a:prstGeom>
          <a:solidFill>
            <a:srgbClr val="0B121B"/>
          </a:solidFill>
          <a:ln w="9525">
            <a:solidFill>
              <a:srgbClr val="1E2E40"/>
            </a:solidFill>
            <a:prstDash val="solid"/>
          </a:ln>
        </p:spPr>
      </p:sp>
      <p:sp>
        <p:nvSpPr>
          <p:cNvPr id="29" name="Text 25"/>
          <p:cNvSpPr txBox="1"/>
          <p:nvPr/>
        </p:nvSpPr>
        <p:spPr>
          <a:xfrm>
            <a:off x="777240" y="5257800"/>
            <a:ext cx="7315200" cy="274320"/>
          </a:xfrm>
          <a:prstGeom prst="rect">
            <a:avLst/>
          </a:prstGeom>
          <a:noFill/>
          <a:ln/>
        </p:spPr>
        <p:txBody>
          <a:bodyPr wrap="square" lIns="0" tIns="0" rIns="0" bIns="0" rtlCol="0" anchor="ctr"/>
          <a:lstStyle/>
          <a:p>
            <a:pPr indent="0" marL="0">
              <a:buNone/>
            </a:pPr>
            <a:r>
              <a:rPr lang="en-US" sz="1400" b="1" spc="100" kern="0" dirty="0">
                <a:solidFill>
                  <a:srgbClr val="9C8CFF"/>
                </a:solidFill>
                <a:latin typeface="Courier New" pitchFamily="34" charset="0"/>
                <a:ea typeface="Courier New" pitchFamily="34" charset="-122"/>
                <a:cs typeface="Courier New" pitchFamily="34" charset="-120"/>
              </a:rPr>
              <a:t>SOUND MASKING, WHEN THE AO APPROVES IT</a:t>
            </a:r>
            <a:endParaRPr lang="en-US" sz="1400" dirty="0"/>
          </a:p>
        </p:txBody>
      </p:sp>
      <p:pic>
        <p:nvPicPr>
          <p:cNvPr id="30" name="Image 2" descr="preencoded.png">    </p:cNvPr>
          <p:cNvPicPr>
            <a:picLocks noChangeAspect="1"/>
          </p:cNvPicPr>
          <p:nvPr/>
        </p:nvPicPr>
        <p:blipFill>
          <a:blip r:embed="rId3"/>
          <a:stretch>
            <a:fillRect/>
          </a:stretch>
        </p:blipFill>
        <p:spPr>
          <a:xfrm>
            <a:off x="777240" y="5660136"/>
            <a:ext cx="237744" cy="237744"/>
          </a:xfrm>
          <a:prstGeom prst="rect">
            <a:avLst/>
          </a:prstGeom>
        </p:spPr>
      </p:pic>
      <p:sp>
        <p:nvSpPr>
          <p:cNvPr id="31" name="Text 26"/>
          <p:cNvSpPr txBox="1"/>
          <p:nvPr/>
        </p:nvSpPr>
        <p:spPr>
          <a:xfrm>
            <a:off x="1106424" y="5577840"/>
            <a:ext cx="3246120" cy="411480"/>
          </a:xfrm>
          <a:prstGeom prst="rect">
            <a:avLst/>
          </a:prstGeom>
          <a:noFill/>
          <a:ln/>
        </p:spPr>
        <p:txBody>
          <a:bodyPr wrap="square" lIns="0" tIns="0" rIns="0" bIns="0" rtlCol="0" anchor="ctr"/>
          <a:lstStyle/>
          <a:p>
            <a:pPr indent="0" marL="0">
              <a:buNone/>
            </a:pPr>
            <a:r>
              <a:rPr lang="en-US" sz="1400" dirty="0">
                <a:solidFill>
                  <a:srgbClr val="E6EEF5"/>
                </a:solidFill>
                <a:latin typeface="Calibri" pitchFamily="34" charset="0"/>
                <a:ea typeface="Calibri" pitchFamily="34" charset="-122"/>
                <a:cs typeface="Calibri" pitchFamily="34" charset="-120"/>
              </a:rPr>
              <a:t>Generator fixed inside the SCIF</a:t>
            </a:r>
            <a:endParaRPr lang="en-US" sz="1400" dirty="0"/>
          </a:p>
        </p:txBody>
      </p:sp>
      <p:pic>
        <p:nvPicPr>
          <p:cNvPr id="32" name="Image 3" descr="preencoded.png">    </p:cNvPr>
          <p:cNvPicPr>
            <a:picLocks noChangeAspect="1"/>
          </p:cNvPicPr>
          <p:nvPr/>
        </p:nvPicPr>
        <p:blipFill>
          <a:blip r:embed="rId4"/>
          <a:stretch>
            <a:fillRect/>
          </a:stretch>
        </p:blipFill>
        <p:spPr>
          <a:xfrm>
            <a:off x="4416552" y="5660136"/>
            <a:ext cx="237744" cy="237744"/>
          </a:xfrm>
          <a:prstGeom prst="rect">
            <a:avLst/>
          </a:prstGeom>
        </p:spPr>
      </p:pic>
      <p:sp>
        <p:nvSpPr>
          <p:cNvPr id="33" name="Text 27"/>
          <p:cNvSpPr txBox="1"/>
          <p:nvPr/>
        </p:nvSpPr>
        <p:spPr>
          <a:xfrm>
            <a:off x="4745736" y="5577840"/>
            <a:ext cx="3246120" cy="411480"/>
          </a:xfrm>
          <a:prstGeom prst="rect">
            <a:avLst/>
          </a:prstGeom>
          <a:noFill/>
          <a:ln/>
        </p:spPr>
        <p:txBody>
          <a:bodyPr wrap="square" lIns="0" tIns="0" rIns="0" bIns="0" rtlCol="0" anchor="ctr"/>
          <a:lstStyle/>
          <a:p>
            <a:pPr indent="0" marL="0">
              <a:buNone/>
            </a:pPr>
            <a:r>
              <a:rPr lang="en-US" sz="1400" dirty="0">
                <a:solidFill>
                  <a:srgbClr val="E6EEF5"/>
                </a:solidFill>
                <a:latin typeface="Calibri" pitchFamily="34" charset="0"/>
                <a:ea typeface="Calibri" pitchFamily="34" charset="-122"/>
                <a:cs typeface="Calibri" pitchFamily="34" charset="-120"/>
              </a:rPr>
              <a:t>No AM/FM receiver; recording disabled</a:t>
            </a:r>
            <a:endParaRPr lang="en-US" sz="1400" dirty="0"/>
          </a:p>
        </p:txBody>
      </p:sp>
      <p:pic>
        <p:nvPicPr>
          <p:cNvPr id="34" name="Image 4" descr="preencoded.png">    </p:cNvPr>
          <p:cNvPicPr>
            <a:picLocks noChangeAspect="1"/>
          </p:cNvPicPr>
          <p:nvPr/>
        </p:nvPicPr>
        <p:blipFill>
          <a:blip r:embed="rId5"/>
          <a:stretch>
            <a:fillRect/>
          </a:stretch>
        </p:blipFill>
        <p:spPr>
          <a:xfrm>
            <a:off x="8055864" y="5660136"/>
            <a:ext cx="237744" cy="237744"/>
          </a:xfrm>
          <a:prstGeom prst="rect">
            <a:avLst/>
          </a:prstGeom>
        </p:spPr>
      </p:pic>
      <p:sp>
        <p:nvSpPr>
          <p:cNvPr id="35" name="Text 28"/>
          <p:cNvSpPr txBox="1"/>
          <p:nvPr/>
        </p:nvSpPr>
        <p:spPr>
          <a:xfrm>
            <a:off x="8385048" y="5577840"/>
            <a:ext cx="3246120" cy="411480"/>
          </a:xfrm>
          <a:prstGeom prst="rect">
            <a:avLst/>
          </a:prstGeom>
          <a:noFill/>
          <a:ln/>
        </p:spPr>
        <p:txBody>
          <a:bodyPr wrap="square" lIns="0" tIns="0" rIns="0" bIns="0" rtlCol="0" anchor="ctr"/>
          <a:lstStyle/>
          <a:p>
            <a:pPr indent="0" marL="0">
              <a:buNone/>
            </a:pPr>
            <a:r>
              <a:rPr lang="en-US" sz="1400" dirty="0">
                <a:solidFill>
                  <a:srgbClr val="E6EEF5"/>
                </a:solidFill>
                <a:latin typeface="Calibri" pitchFamily="34" charset="0"/>
                <a:ea typeface="Calibri" pitchFamily="34" charset="-122"/>
                <a:cs typeface="Calibri" pitchFamily="34" charset="-120"/>
              </a:rPr>
              <a:t>Volume set by listening outside</a:t>
            </a:r>
            <a:endParaRPr lang="en-US" sz="1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txBox="1"/>
          <p:nvPr/>
        </p:nvSpPr>
        <p:spPr>
          <a:xfrm>
            <a:off x="548640" y="384048"/>
            <a:ext cx="8229600" cy="274320"/>
          </a:xfrm>
          <a:prstGeom prst="rect">
            <a:avLst/>
          </a:prstGeom>
          <a:noFill/>
          <a:ln/>
        </p:spPr>
        <p:txBody>
          <a:bodyPr wrap="square" lIns="0" tIns="0" rIns="0" bIns="0" rtlCol="0" anchor="t"/>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13 · INTRUSION DETECTION</a:t>
            </a:r>
            <a:endParaRPr lang="en-US" sz="1400" dirty="0"/>
          </a:p>
        </p:txBody>
      </p:sp>
      <p:sp>
        <p:nvSpPr>
          <p:cNvPr id="3" name="Text 1"/>
          <p:cNvSpPr txBox="1"/>
          <p:nvPr/>
        </p:nvSpPr>
        <p:spPr>
          <a:xfrm>
            <a:off x="548640" y="676656"/>
            <a:ext cx="11091672" cy="713232"/>
          </a:xfrm>
          <a:prstGeom prst="rect">
            <a:avLst/>
          </a:prstGeom>
          <a:noFill/>
          <a:ln/>
        </p:spPr>
        <p:txBody>
          <a:bodyPr wrap="square" lIns="0" tIns="0" rIns="0" bIns="0" rtlCol="0" anchor="ctr"/>
          <a:lstStyle/>
          <a:p>
            <a:pPr indent="0" marL="0">
              <a:buNone/>
            </a:pPr>
            <a:r>
              <a:rPr lang="en-US" sz="3200" b="1" dirty="0">
                <a:solidFill>
                  <a:srgbClr val="E6EEF5"/>
                </a:solidFill>
                <a:latin typeface="Arial" pitchFamily="34" charset="0"/>
                <a:ea typeface="Arial" pitchFamily="34" charset="-122"/>
                <a:cs typeface="Arial" pitchFamily="34" charset="-120"/>
              </a:rPr>
              <a:t>IDS essentials: the numbers every installer should know</a:t>
            </a:r>
            <a:endParaRPr lang="en-US" sz="3200" dirty="0"/>
          </a:p>
        </p:txBody>
      </p:sp>
      <p:sp>
        <p:nvSpPr>
          <p:cNvPr id="4" name="Text 2"/>
          <p:cNvSpPr txBox="1"/>
          <p:nvPr/>
        </p:nvSpPr>
        <p:spPr>
          <a:xfrm>
            <a:off x="548640" y="6382512"/>
            <a:ext cx="9692640" cy="274320"/>
          </a:xfrm>
          <a:prstGeom prst="rect">
            <a:avLst/>
          </a:prstGeom>
          <a:noFill/>
          <a:ln/>
        </p:spPr>
        <p:txBody>
          <a:bodyPr wrap="square" lIns="0" tIns="0" rIns="0" bIns="0" rtlCol="0" anchor="ctr"/>
          <a:lstStyle/>
          <a:p>
            <a:pPr indent="0" marL="0">
              <a:buNone/>
            </a:pPr>
            <a:r>
              <a:rPr lang="en-US" sz="1400" dirty="0">
                <a:solidFill>
                  <a:srgbClr val="7D90A4"/>
                </a:solidFill>
                <a:latin typeface="Calibri" pitchFamily="34" charset="0"/>
                <a:ea typeface="Calibri" pitchFamily="34" charset="-122"/>
                <a:cs typeface="Calibri" pitchFamily="34" charset="-120"/>
              </a:rPr>
              <a:t>Sources: IC Tech Spec 3.H (v1.5.1) and Ch. 7 (as quoted from the public v1.4 copy; confirm against v1.5.1). Some values allow AO-approved alternatives.</a:t>
            </a:r>
            <a:endParaRPr lang="en-US" sz="1400" dirty="0"/>
          </a:p>
        </p:txBody>
      </p:sp>
      <p:sp>
        <p:nvSpPr>
          <p:cNvPr id="5" name="Text 3"/>
          <p:cNvSpPr txBox="1"/>
          <p:nvPr/>
        </p:nvSpPr>
        <p:spPr>
          <a:xfrm>
            <a:off x="10360152" y="6382512"/>
            <a:ext cx="1280160" cy="274320"/>
          </a:xfrm>
          <a:prstGeom prst="rect">
            <a:avLst/>
          </a:prstGeom>
          <a:noFill/>
          <a:ln/>
        </p:spPr>
        <p:txBody>
          <a:bodyPr wrap="square" lIns="0" tIns="0" rIns="0" bIns="0" rtlCol="0" anchor="ctr"/>
          <a:lstStyle/>
          <a:p>
            <a:pPr algn="r" indent="0" marL="0">
              <a:buNone/>
            </a:pPr>
            <a:r>
              <a:rPr lang="en-US" sz="1400" dirty="0">
                <a:solidFill>
                  <a:srgbClr val="7D90A4"/>
                </a:solidFill>
                <a:latin typeface="Courier New" pitchFamily="34" charset="0"/>
                <a:ea typeface="Courier New" pitchFamily="34" charset="-122"/>
                <a:cs typeface="Courier New" pitchFamily="34" charset="-120"/>
              </a:rPr>
              <a:t>13 / 24</a:t>
            </a:r>
            <a:endParaRPr lang="en-US" sz="1400" dirty="0"/>
          </a:p>
        </p:txBody>
      </p:sp>
      <p:sp>
        <p:nvSpPr>
          <p:cNvPr id="6" name="Shape 4"/>
          <p:cNvSpPr/>
          <p:nvPr/>
        </p:nvSpPr>
        <p:spPr>
          <a:xfrm>
            <a:off x="548640" y="1572768"/>
            <a:ext cx="2670048" cy="1901952"/>
          </a:xfrm>
          <a:prstGeom prst="roundRect">
            <a:avLst>
              <a:gd name="adj" fmla="val 3846"/>
            </a:avLst>
          </a:prstGeom>
          <a:solidFill>
            <a:srgbClr val="0B121B"/>
          </a:solidFill>
          <a:ln w="9525">
            <a:solidFill>
              <a:srgbClr val="1E2E40"/>
            </a:solidFill>
            <a:prstDash val="solid"/>
          </a:ln>
        </p:spPr>
      </p:sp>
      <p:sp>
        <p:nvSpPr>
          <p:cNvPr id="7" name="Text 5"/>
          <p:cNvSpPr txBox="1"/>
          <p:nvPr/>
        </p:nvSpPr>
        <p:spPr>
          <a:xfrm>
            <a:off x="777240" y="1737360"/>
            <a:ext cx="2304288" cy="731520"/>
          </a:xfrm>
          <a:prstGeom prst="rect">
            <a:avLst/>
          </a:prstGeom>
          <a:noFill/>
          <a:ln/>
        </p:spPr>
        <p:txBody>
          <a:bodyPr wrap="square" lIns="0" tIns="0" rIns="0" bIns="0" rtlCol="0" anchor="t"/>
          <a:lstStyle/>
          <a:p>
            <a:pPr indent="0" marL="0">
              <a:buNone/>
            </a:pPr>
            <a:r>
              <a:rPr lang="en-US" sz="4000" b="1" dirty="0">
                <a:solidFill>
                  <a:srgbClr val="3FD0FF"/>
                </a:solidFill>
                <a:latin typeface="Arial" pitchFamily="34" charset="0"/>
                <a:ea typeface="Arial" pitchFamily="34" charset="-122"/>
                <a:cs typeface="Arial" pitchFamily="34" charset="-120"/>
              </a:rPr>
              <a:t>Extent 3</a:t>
            </a:r>
            <a:endParaRPr lang="en-US" sz="4000" dirty="0"/>
          </a:p>
        </p:txBody>
      </p:sp>
      <p:sp>
        <p:nvSpPr>
          <p:cNvPr id="8" name="Text 6"/>
          <p:cNvSpPr txBox="1"/>
          <p:nvPr/>
        </p:nvSpPr>
        <p:spPr>
          <a:xfrm>
            <a:off x="777240" y="2487168"/>
            <a:ext cx="2258568" cy="566928"/>
          </a:xfrm>
          <a:prstGeom prst="rect">
            <a:avLst/>
          </a:prstGeom>
          <a:noFill/>
          <a:ln/>
        </p:spPr>
        <p:txBody>
          <a:bodyPr wrap="square" lIns="0" tIns="0" rIns="0" bIns="0" rtlCol="0" anchor="t"/>
          <a:lstStyle/>
          <a:p>
            <a:pPr indent="0" marL="0">
              <a:buNone/>
            </a:pPr>
            <a:r>
              <a:rPr lang="en-US" sz="1500" dirty="0">
                <a:solidFill>
                  <a:srgbClr val="E6EEF5"/>
                </a:solidFill>
                <a:latin typeface="Calibri" pitchFamily="34" charset="0"/>
                <a:ea typeface="Calibri" pitchFamily="34" charset="-122"/>
                <a:cs typeface="Calibri" pitchFamily="34" charset="-120"/>
              </a:rPr>
              <a:t>UL 2050 installation level</a:t>
            </a:r>
            <a:endParaRPr lang="en-US" sz="1500" dirty="0"/>
          </a:p>
        </p:txBody>
      </p:sp>
      <p:sp>
        <p:nvSpPr>
          <p:cNvPr id="9" name="Text 7"/>
          <p:cNvSpPr txBox="1"/>
          <p:nvPr/>
        </p:nvSpPr>
        <p:spPr>
          <a:xfrm>
            <a:off x="777240" y="3081528"/>
            <a:ext cx="2258568" cy="274320"/>
          </a:xfrm>
          <a:prstGeom prst="rect">
            <a:avLst/>
          </a:prstGeom>
          <a:noFill/>
          <a:ln/>
        </p:spPr>
        <p:txBody>
          <a:bodyPr wrap="square" lIns="0" tIns="0" rIns="0" bIns="0" rtlCol="0" anchor="t"/>
          <a:lstStyle/>
          <a:p>
            <a:pPr indent="0" marL="0">
              <a:buNone/>
            </a:pPr>
            <a:r>
              <a:rPr lang="en-US" sz="1400" dirty="0">
                <a:solidFill>
                  <a:srgbClr val="7D90A4"/>
                </a:solidFill>
                <a:latin typeface="Courier New" pitchFamily="34" charset="0"/>
                <a:ea typeface="Courier New" pitchFamily="34" charset="-122"/>
                <a:cs typeface="Courier New" pitchFamily="34" charset="-120"/>
              </a:rPr>
              <a:t>7.A.2.b</a:t>
            </a:r>
            <a:endParaRPr lang="en-US" sz="1400" dirty="0"/>
          </a:p>
        </p:txBody>
      </p:sp>
      <p:sp>
        <p:nvSpPr>
          <p:cNvPr id="10" name="Shape 8"/>
          <p:cNvSpPr/>
          <p:nvPr/>
        </p:nvSpPr>
        <p:spPr>
          <a:xfrm>
            <a:off x="3355848" y="1572768"/>
            <a:ext cx="2670048" cy="1901952"/>
          </a:xfrm>
          <a:prstGeom prst="roundRect">
            <a:avLst>
              <a:gd name="adj" fmla="val 3846"/>
            </a:avLst>
          </a:prstGeom>
          <a:solidFill>
            <a:srgbClr val="0B121B"/>
          </a:solidFill>
          <a:ln w="9525">
            <a:solidFill>
              <a:srgbClr val="1E2E40"/>
            </a:solidFill>
            <a:prstDash val="solid"/>
          </a:ln>
        </p:spPr>
      </p:sp>
      <p:sp>
        <p:nvSpPr>
          <p:cNvPr id="11" name="Text 9"/>
          <p:cNvSpPr txBox="1"/>
          <p:nvPr/>
        </p:nvSpPr>
        <p:spPr>
          <a:xfrm>
            <a:off x="3584448" y="1737360"/>
            <a:ext cx="2304288" cy="731520"/>
          </a:xfrm>
          <a:prstGeom prst="rect">
            <a:avLst/>
          </a:prstGeom>
          <a:noFill/>
          <a:ln/>
        </p:spPr>
        <p:txBody>
          <a:bodyPr wrap="square" lIns="0" tIns="0" rIns="0" bIns="0" rtlCol="0" anchor="t"/>
          <a:lstStyle/>
          <a:p>
            <a:pPr indent="0" marL="0">
              <a:buNone/>
            </a:pPr>
            <a:r>
              <a:rPr lang="en-US" sz="4000" b="1" dirty="0">
                <a:solidFill>
                  <a:srgbClr val="3FD0FF"/>
                </a:solidFill>
                <a:latin typeface="Arial" pitchFamily="34" charset="0"/>
                <a:ea typeface="Arial" pitchFamily="34" charset="-122"/>
                <a:cs typeface="Arial" pitchFamily="34" charset="-120"/>
              </a:rPr>
              <a:t>Level II</a:t>
            </a:r>
            <a:endParaRPr lang="en-US" sz="4000" dirty="0"/>
          </a:p>
        </p:txBody>
      </p:sp>
      <p:sp>
        <p:nvSpPr>
          <p:cNvPr id="12" name="Text 10"/>
          <p:cNvSpPr txBox="1"/>
          <p:nvPr/>
        </p:nvSpPr>
        <p:spPr>
          <a:xfrm>
            <a:off x="3584448" y="2487168"/>
            <a:ext cx="2258568" cy="566928"/>
          </a:xfrm>
          <a:prstGeom prst="rect">
            <a:avLst/>
          </a:prstGeom>
          <a:noFill/>
          <a:ln/>
        </p:spPr>
        <p:txBody>
          <a:bodyPr wrap="square" lIns="0" tIns="0" rIns="0" bIns="0" rtlCol="0" anchor="t"/>
          <a:lstStyle/>
          <a:p>
            <a:pPr indent="0" marL="0">
              <a:buNone/>
            </a:pPr>
            <a:r>
              <a:rPr lang="en-US" sz="1500" dirty="0">
                <a:solidFill>
                  <a:srgbClr val="E6EEF5"/>
                </a:solidFill>
                <a:latin typeface="Calibri" pitchFamily="34" charset="0"/>
                <a:ea typeface="Calibri" pitchFamily="34" charset="-122"/>
                <a:cs typeface="Calibri" pitchFamily="34" charset="-120"/>
              </a:rPr>
              <a:t>UL 634 switch and motion at each perimeter door</a:t>
            </a:r>
            <a:endParaRPr lang="en-US" sz="1500" dirty="0"/>
          </a:p>
        </p:txBody>
      </p:sp>
      <p:sp>
        <p:nvSpPr>
          <p:cNvPr id="13" name="Text 11"/>
          <p:cNvSpPr txBox="1"/>
          <p:nvPr/>
        </p:nvSpPr>
        <p:spPr>
          <a:xfrm>
            <a:off x="3584448" y="3081528"/>
            <a:ext cx="2258568" cy="274320"/>
          </a:xfrm>
          <a:prstGeom prst="rect">
            <a:avLst/>
          </a:prstGeom>
          <a:noFill/>
          <a:ln/>
        </p:spPr>
        <p:txBody>
          <a:bodyPr wrap="square" lIns="0" tIns="0" rIns="0" bIns="0" rtlCol="0" anchor="t"/>
          <a:lstStyle/>
          <a:p>
            <a:pPr indent="0" marL="0">
              <a:buNone/>
            </a:pPr>
            <a:r>
              <a:rPr lang="en-US" sz="1400" dirty="0">
                <a:solidFill>
                  <a:srgbClr val="7D90A4"/>
                </a:solidFill>
                <a:latin typeface="Courier New" pitchFamily="34" charset="0"/>
                <a:ea typeface="Courier New" pitchFamily="34" charset="-122"/>
                <a:cs typeface="Courier New" pitchFamily="34" charset="-120"/>
              </a:rPr>
              <a:t>7.A.2.d</a:t>
            </a:r>
            <a:endParaRPr lang="en-US" sz="1400" dirty="0"/>
          </a:p>
        </p:txBody>
      </p:sp>
      <p:sp>
        <p:nvSpPr>
          <p:cNvPr id="14" name="Shape 12"/>
          <p:cNvSpPr/>
          <p:nvPr/>
        </p:nvSpPr>
        <p:spPr>
          <a:xfrm>
            <a:off x="6163056" y="1572768"/>
            <a:ext cx="2670048" cy="1901952"/>
          </a:xfrm>
          <a:prstGeom prst="roundRect">
            <a:avLst>
              <a:gd name="adj" fmla="val 3846"/>
            </a:avLst>
          </a:prstGeom>
          <a:solidFill>
            <a:srgbClr val="0B121B"/>
          </a:solidFill>
          <a:ln w="9525">
            <a:solidFill>
              <a:srgbClr val="1E2E40"/>
            </a:solidFill>
            <a:prstDash val="solid"/>
          </a:ln>
        </p:spPr>
      </p:sp>
      <p:sp>
        <p:nvSpPr>
          <p:cNvPr id="15" name="Text 13"/>
          <p:cNvSpPr txBox="1"/>
          <p:nvPr/>
        </p:nvSpPr>
        <p:spPr>
          <a:xfrm>
            <a:off x="6391656" y="1737360"/>
            <a:ext cx="2304288" cy="731520"/>
          </a:xfrm>
          <a:prstGeom prst="rect">
            <a:avLst/>
          </a:prstGeom>
          <a:noFill/>
          <a:ln/>
        </p:spPr>
        <p:txBody>
          <a:bodyPr wrap="square" lIns="0" tIns="0" rIns="0" bIns="0" rtlCol="0" anchor="t"/>
          <a:lstStyle/>
          <a:p>
            <a:pPr indent="0" marL="0">
              <a:buNone/>
            </a:pPr>
            <a:r>
              <a:rPr lang="en-US" sz="4000" b="1" dirty="0">
                <a:solidFill>
                  <a:srgbClr val="3FD0FF"/>
                </a:solidFill>
                <a:latin typeface="Arial" pitchFamily="34" charset="0"/>
                <a:ea typeface="Arial" pitchFamily="34" charset="-122"/>
                <a:cs typeface="Arial" pitchFamily="34" charset="-120"/>
              </a:rPr>
              <a:t>≤ 30 s</a:t>
            </a:r>
            <a:endParaRPr lang="en-US" sz="4000" dirty="0"/>
          </a:p>
        </p:txBody>
      </p:sp>
      <p:sp>
        <p:nvSpPr>
          <p:cNvPr id="16" name="Text 14"/>
          <p:cNvSpPr txBox="1"/>
          <p:nvPr/>
        </p:nvSpPr>
        <p:spPr>
          <a:xfrm>
            <a:off x="6391656" y="2487168"/>
            <a:ext cx="2258568" cy="566928"/>
          </a:xfrm>
          <a:prstGeom prst="rect">
            <a:avLst/>
          </a:prstGeom>
          <a:noFill/>
          <a:ln/>
        </p:spPr>
        <p:txBody>
          <a:bodyPr wrap="square" lIns="0" tIns="0" rIns="0" bIns="0" rtlCol="0" anchor="t"/>
          <a:lstStyle/>
          <a:p>
            <a:pPr indent="0" marL="0">
              <a:buNone/>
            </a:pPr>
            <a:r>
              <a:rPr lang="en-US" sz="1500" dirty="0">
                <a:solidFill>
                  <a:srgbClr val="E6EEF5"/>
                </a:solidFill>
                <a:latin typeface="Calibri" pitchFamily="34" charset="0"/>
                <a:ea typeface="Calibri" pitchFamily="34" charset="-122"/>
                <a:cs typeface="Calibri" pitchFamily="34" charset="-120"/>
              </a:rPr>
              <a:t>Entry delay at the primary door</a:t>
            </a:r>
            <a:endParaRPr lang="en-US" sz="1500" dirty="0"/>
          </a:p>
        </p:txBody>
      </p:sp>
      <p:sp>
        <p:nvSpPr>
          <p:cNvPr id="17" name="Text 15"/>
          <p:cNvSpPr txBox="1"/>
          <p:nvPr/>
        </p:nvSpPr>
        <p:spPr>
          <a:xfrm>
            <a:off x="6391656" y="3081528"/>
            <a:ext cx="2258568" cy="274320"/>
          </a:xfrm>
          <a:prstGeom prst="rect">
            <a:avLst/>
          </a:prstGeom>
          <a:noFill/>
          <a:ln/>
        </p:spPr>
        <p:txBody>
          <a:bodyPr wrap="square" lIns="0" tIns="0" rIns="0" bIns="0" rtlCol="0" anchor="t"/>
          <a:lstStyle/>
          <a:p>
            <a:pPr indent="0" marL="0">
              <a:buNone/>
            </a:pPr>
            <a:r>
              <a:rPr lang="en-US" sz="1400" dirty="0">
                <a:solidFill>
                  <a:srgbClr val="7D90A4"/>
                </a:solidFill>
                <a:latin typeface="Courier New" pitchFamily="34" charset="0"/>
                <a:ea typeface="Courier New" pitchFamily="34" charset="-122"/>
                <a:cs typeface="Courier New" pitchFamily="34" charset="-120"/>
              </a:rPr>
              <a:t>7.A.3.a(6)</a:t>
            </a:r>
            <a:endParaRPr lang="en-US" sz="1400" dirty="0"/>
          </a:p>
        </p:txBody>
      </p:sp>
      <p:sp>
        <p:nvSpPr>
          <p:cNvPr id="18" name="Shape 16"/>
          <p:cNvSpPr/>
          <p:nvPr/>
        </p:nvSpPr>
        <p:spPr>
          <a:xfrm>
            <a:off x="8970264" y="1572768"/>
            <a:ext cx="2670048" cy="1901952"/>
          </a:xfrm>
          <a:prstGeom prst="roundRect">
            <a:avLst>
              <a:gd name="adj" fmla="val 3846"/>
            </a:avLst>
          </a:prstGeom>
          <a:solidFill>
            <a:srgbClr val="0B121B"/>
          </a:solidFill>
          <a:ln w="9525">
            <a:solidFill>
              <a:srgbClr val="1E2E40"/>
            </a:solidFill>
            <a:prstDash val="solid"/>
          </a:ln>
        </p:spPr>
      </p:sp>
      <p:sp>
        <p:nvSpPr>
          <p:cNvPr id="19" name="Text 17"/>
          <p:cNvSpPr txBox="1"/>
          <p:nvPr/>
        </p:nvSpPr>
        <p:spPr>
          <a:xfrm>
            <a:off x="9198864" y="1737360"/>
            <a:ext cx="2304288" cy="731520"/>
          </a:xfrm>
          <a:prstGeom prst="rect">
            <a:avLst/>
          </a:prstGeom>
          <a:noFill/>
          <a:ln/>
        </p:spPr>
        <p:txBody>
          <a:bodyPr wrap="square" lIns="0" tIns="0" rIns="0" bIns="0" rtlCol="0" anchor="t"/>
          <a:lstStyle/>
          <a:p>
            <a:pPr indent="0" marL="0">
              <a:buNone/>
            </a:pPr>
            <a:r>
              <a:rPr lang="en-US" sz="4000" b="1" dirty="0">
                <a:solidFill>
                  <a:srgbClr val="3DDC97"/>
                </a:solidFill>
                <a:latin typeface="Arial" pitchFamily="34" charset="0"/>
                <a:ea typeface="Arial" pitchFamily="34" charset="-122"/>
                <a:cs typeface="Arial" pitchFamily="34" charset="-120"/>
              </a:rPr>
              <a:t>24 h</a:t>
            </a:r>
            <a:endParaRPr lang="en-US" sz="4000" dirty="0"/>
          </a:p>
        </p:txBody>
      </p:sp>
      <p:sp>
        <p:nvSpPr>
          <p:cNvPr id="20" name="Text 18"/>
          <p:cNvSpPr txBox="1"/>
          <p:nvPr/>
        </p:nvSpPr>
        <p:spPr>
          <a:xfrm>
            <a:off x="9198864" y="2487168"/>
            <a:ext cx="2258568" cy="566928"/>
          </a:xfrm>
          <a:prstGeom prst="rect">
            <a:avLst/>
          </a:prstGeom>
          <a:noFill/>
          <a:ln/>
        </p:spPr>
        <p:txBody>
          <a:bodyPr wrap="square" lIns="0" tIns="0" rIns="0" bIns="0" rtlCol="0" anchor="t"/>
          <a:lstStyle/>
          <a:p>
            <a:pPr indent="0" marL="0">
              <a:buNone/>
            </a:pPr>
            <a:r>
              <a:rPr lang="en-US" sz="1500" dirty="0">
                <a:solidFill>
                  <a:srgbClr val="E6EEF5"/>
                </a:solidFill>
                <a:latin typeface="Calibri" pitchFamily="34" charset="0"/>
                <a:ea typeface="Calibri" pitchFamily="34" charset="-122"/>
                <a:cs typeface="Calibri" pitchFamily="34" charset="-120"/>
              </a:rPr>
              <a:t>Uninterruptible backup power</a:t>
            </a:r>
            <a:endParaRPr lang="en-US" sz="1500" dirty="0"/>
          </a:p>
        </p:txBody>
      </p:sp>
      <p:sp>
        <p:nvSpPr>
          <p:cNvPr id="21" name="Text 19"/>
          <p:cNvSpPr txBox="1"/>
          <p:nvPr/>
        </p:nvSpPr>
        <p:spPr>
          <a:xfrm>
            <a:off x="9198864" y="3081528"/>
            <a:ext cx="2258568" cy="274320"/>
          </a:xfrm>
          <a:prstGeom prst="rect">
            <a:avLst/>
          </a:prstGeom>
          <a:noFill/>
          <a:ln/>
        </p:spPr>
        <p:txBody>
          <a:bodyPr wrap="square" lIns="0" tIns="0" rIns="0" bIns="0" rtlCol="0" anchor="t"/>
          <a:lstStyle/>
          <a:p>
            <a:pPr indent="0" marL="0">
              <a:buNone/>
            </a:pPr>
            <a:r>
              <a:rPr lang="en-US" sz="1400" dirty="0">
                <a:solidFill>
                  <a:srgbClr val="7D90A4"/>
                </a:solidFill>
                <a:latin typeface="Courier New" pitchFamily="34" charset="0"/>
                <a:ea typeface="Courier New" pitchFamily="34" charset="-122"/>
                <a:cs typeface="Courier New" pitchFamily="34" charset="-120"/>
              </a:rPr>
              <a:t>7.B.5</a:t>
            </a:r>
            <a:endParaRPr lang="en-US" sz="1400" dirty="0"/>
          </a:p>
        </p:txBody>
      </p:sp>
      <p:sp>
        <p:nvSpPr>
          <p:cNvPr id="22" name="Shape 20"/>
          <p:cNvSpPr/>
          <p:nvPr/>
        </p:nvSpPr>
        <p:spPr>
          <a:xfrm>
            <a:off x="548640" y="3602736"/>
            <a:ext cx="2670048" cy="1901952"/>
          </a:xfrm>
          <a:prstGeom prst="roundRect">
            <a:avLst>
              <a:gd name="adj" fmla="val 3846"/>
            </a:avLst>
          </a:prstGeom>
          <a:solidFill>
            <a:srgbClr val="0B121B"/>
          </a:solidFill>
          <a:ln w="9525">
            <a:solidFill>
              <a:srgbClr val="1E2E40"/>
            </a:solidFill>
            <a:prstDash val="solid"/>
          </a:ln>
        </p:spPr>
      </p:sp>
      <p:sp>
        <p:nvSpPr>
          <p:cNvPr id="23" name="Text 21"/>
          <p:cNvSpPr txBox="1"/>
          <p:nvPr/>
        </p:nvSpPr>
        <p:spPr>
          <a:xfrm>
            <a:off x="777240" y="3767328"/>
            <a:ext cx="2304288" cy="731520"/>
          </a:xfrm>
          <a:prstGeom prst="rect">
            <a:avLst/>
          </a:prstGeom>
          <a:noFill/>
          <a:ln/>
        </p:spPr>
        <p:txBody>
          <a:bodyPr wrap="square" lIns="0" tIns="0" rIns="0" bIns="0" rtlCol="0" anchor="t"/>
          <a:lstStyle/>
          <a:p>
            <a:pPr indent="0" marL="0">
              <a:buNone/>
            </a:pPr>
            <a:r>
              <a:rPr lang="en-US" sz="4000" b="1" dirty="0">
                <a:solidFill>
                  <a:srgbClr val="FFB547"/>
                </a:solidFill>
                <a:latin typeface="Arial" pitchFamily="34" charset="0"/>
                <a:ea typeface="Arial" pitchFamily="34" charset="-122"/>
                <a:cs typeface="Arial" pitchFamily="34" charset="-120"/>
              </a:rPr>
              <a:t>15 min</a:t>
            </a:r>
            <a:endParaRPr lang="en-US" sz="4000" dirty="0"/>
          </a:p>
        </p:txBody>
      </p:sp>
      <p:sp>
        <p:nvSpPr>
          <p:cNvPr id="24" name="Text 22"/>
          <p:cNvSpPr txBox="1"/>
          <p:nvPr/>
        </p:nvSpPr>
        <p:spPr>
          <a:xfrm>
            <a:off x="777240" y="4517136"/>
            <a:ext cx="2258568" cy="566928"/>
          </a:xfrm>
          <a:prstGeom prst="rect">
            <a:avLst/>
          </a:prstGeom>
          <a:noFill/>
          <a:ln/>
        </p:spPr>
        <p:txBody>
          <a:bodyPr wrap="square" lIns="0" tIns="0" rIns="0" bIns="0" rtlCol="0" anchor="t"/>
          <a:lstStyle/>
          <a:p>
            <a:pPr indent="0" marL="0">
              <a:buNone/>
            </a:pPr>
            <a:r>
              <a:rPr lang="en-US" sz="1500" dirty="0">
                <a:solidFill>
                  <a:srgbClr val="E6EEF5"/>
                </a:solidFill>
                <a:latin typeface="Calibri" pitchFamily="34" charset="0"/>
                <a:ea typeface="Calibri" pitchFamily="34" charset="-122"/>
                <a:cs typeface="Calibri" pitchFamily="34" charset="-120"/>
              </a:rPr>
              <a:t>Response force; 5 min for open storage without SID</a:t>
            </a:r>
            <a:endParaRPr lang="en-US" sz="1500" dirty="0"/>
          </a:p>
        </p:txBody>
      </p:sp>
      <p:sp>
        <p:nvSpPr>
          <p:cNvPr id="25" name="Text 23"/>
          <p:cNvSpPr txBox="1"/>
          <p:nvPr/>
        </p:nvSpPr>
        <p:spPr>
          <a:xfrm>
            <a:off x="777240" y="5111496"/>
            <a:ext cx="2258568" cy="274320"/>
          </a:xfrm>
          <a:prstGeom prst="rect">
            <a:avLst/>
          </a:prstGeom>
          <a:noFill/>
          <a:ln/>
        </p:spPr>
        <p:txBody>
          <a:bodyPr wrap="square" lIns="0" tIns="0" rIns="0" bIns="0" rtlCol="0" anchor="t"/>
          <a:lstStyle/>
          <a:p>
            <a:pPr indent="0" marL="0">
              <a:buNone/>
            </a:pPr>
            <a:r>
              <a:rPr lang="en-US" sz="1400" dirty="0">
                <a:solidFill>
                  <a:srgbClr val="7D90A4"/>
                </a:solidFill>
                <a:latin typeface="Courier New" pitchFamily="34" charset="0"/>
                <a:ea typeface="Courier New" pitchFamily="34" charset="-122"/>
                <a:cs typeface="Courier New" pitchFamily="34" charset="-120"/>
              </a:rPr>
              <a:t>3.H</a:t>
            </a:r>
            <a:endParaRPr lang="en-US" sz="1400" dirty="0"/>
          </a:p>
        </p:txBody>
      </p:sp>
      <p:sp>
        <p:nvSpPr>
          <p:cNvPr id="26" name="Shape 24"/>
          <p:cNvSpPr/>
          <p:nvPr/>
        </p:nvSpPr>
        <p:spPr>
          <a:xfrm>
            <a:off x="3355848" y="3602736"/>
            <a:ext cx="2670048" cy="1901952"/>
          </a:xfrm>
          <a:prstGeom prst="roundRect">
            <a:avLst>
              <a:gd name="adj" fmla="val 3846"/>
            </a:avLst>
          </a:prstGeom>
          <a:solidFill>
            <a:srgbClr val="0B121B"/>
          </a:solidFill>
          <a:ln w="9525">
            <a:solidFill>
              <a:srgbClr val="1E2E40"/>
            </a:solidFill>
            <a:prstDash val="solid"/>
          </a:ln>
        </p:spPr>
      </p:sp>
      <p:sp>
        <p:nvSpPr>
          <p:cNvPr id="27" name="Text 25"/>
          <p:cNvSpPr txBox="1"/>
          <p:nvPr/>
        </p:nvSpPr>
        <p:spPr>
          <a:xfrm>
            <a:off x="3584448" y="3767328"/>
            <a:ext cx="2304288" cy="731520"/>
          </a:xfrm>
          <a:prstGeom prst="rect">
            <a:avLst/>
          </a:prstGeom>
          <a:noFill/>
          <a:ln/>
        </p:spPr>
        <p:txBody>
          <a:bodyPr wrap="square" lIns="0" tIns="0" rIns="0" bIns="0" rtlCol="0" anchor="t"/>
          <a:lstStyle/>
          <a:p>
            <a:pPr indent="0" marL="0">
              <a:buNone/>
            </a:pPr>
            <a:r>
              <a:rPr lang="en-US" sz="4000" b="1" dirty="0">
                <a:solidFill>
                  <a:srgbClr val="FFB547"/>
                </a:solidFill>
                <a:latin typeface="Arial" pitchFamily="34" charset="0"/>
                <a:ea typeface="Arial" pitchFamily="34" charset="-122"/>
                <a:cs typeface="Arial" pitchFamily="34" charset="-120"/>
              </a:rPr>
              <a:t>60 min</a:t>
            </a:r>
            <a:endParaRPr lang="en-US" sz="4000" dirty="0"/>
          </a:p>
        </p:txBody>
      </p:sp>
      <p:sp>
        <p:nvSpPr>
          <p:cNvPr id="28" name="Text 26"/>
          <p:cNvSpPr txBox="1"/>
          <p:nvPr/>
        </p:nvSpPr>
        <p:spPr>
          <a:xfrm>
            <a:off x="3584448" y="4517136"/>
            <a:ext cx="2258568" cy="566928"/>
          </a:xfrm>
          <a:prstGeom prst="rect">
            <a:avLst/>
          </a:prstGeom>
          <a:noFill/>
          <a:ln/>
        </p:spPr>
        <p:txBody>
          <a:bodyPr wrap="square" lIns="0" tIns="0" rIns="0" bIns="0" rtlCol="0" anchor="t"/>
          <a:lstStyle/>
          <a:p>
            <a:pPr indent="0" marL="0">
              <a:buNone/>
            </a:pPr>
            <a:r>
              <a:rPr lang="en-US" sz="1500" dirty="0">
                <a:solidFill>
                  <a:srgbClr val="E6EEF5"/>
                </a:solidFill>
                <a:latin typeface="Calibri" pitchFamily="34" charset="0"/>
                <a:ea typeface="Calibri" pitchFamily="34" charset="-122"/>
                <a:cs typeface="Calibri" pitchFamily="34" charset="-120"/>
              </a:rPr>
              <a:t>SCI-indoctrinated person on site, or AO-approved time</a:t>
            </a:r>
            <a:endParaRPr lang="en-US" sz="1500" dirty="0"/>
          </a:p>
        </p:txBody>
      </p:sp>
      <p:sp>
        <p:nvSpPr>
          <p:cNvPr id="29" name="Text 27"/>
          <p:cNvSpPr txBox="1"/>
          <p:nvPr/>
        </p:nvSpPr>
        <p:spPr>
          <a:xfrm>
            <a:off x="3584448" y="5111496"/>
            <a:ext cx="2258568" cy="274320"/>
          </a:xfrm>
          <a:prstGeom prst="rect">
            <a:avLst/>
          </a:prstGeom>
          <a:noFill/>
          <a:ln/>
        </p:spPr>
        <p:txBody>
          <a:bodyPr wrap="square" lIns="0" tIns="0" rIns="0" bIns="0" rtlCol="0" anchor="t"/>
          <a:lstStyle/>
          <a:p>
            <a:pPr indent="0" marL="0">
              <a:buNone/>
            </a:pPr>
            <a:r>
              <a:rPr lang="en-US" sz="1400" dirty="0">
                <a:solidFill>
                  <a:srgbClr val="7D90A4"/>
                </a:solidFill>
                <a:latin typeface="Courier New" pitchFamily="34" charset="0"/>
                <a:ea typeface="Courier New" pitchFamily="34" charset="-122"/>
                <a:cs typeface="Courier New" pitchFamily="34" charset="-120"/>
              </a:rPr>
              <a:t>7.C.1.c</a:t>
            </a:r>
            <a:endParaRPr lang="en-US" sz="1400" dirty="0"/>
          </a:p>
        </p:txBody>
      </p:sp>
      <p:sp>
        <p:nvSpPr>
          <p:cNvPr id="30" name="Shape 28"/>
          <p:cNvSpPr/>
          <p:nvPr/>
        </p:nvSpPr>
        <p:spPr>
          <a:xfrm>
            <a:off x="6163056" y="3602736"/>
            <a:ext cx="2670048" cy="1901952"/>
          </a:xfrm>
          <a:prstGeom prst="roundRect">
            <a:avLst>
              <a:gd name="adj" fmla="val 3846"/>
            </a:avLst>
          </a:prstGeom>
          <a:solidFill>
            <a:srgbClr val="0B121B"/>
          </a:solidFill>
          <a:ln w="9525">
            <a:solidFill>
              <a:srgbClr val="1E2E40"/>
            </a:solidFill>
            <a:prstDash val="solid"/>
          </a:ln>
        </p:spPr>
      </p:sp>
      <p:sp>
        <p:nvSpPr>
          <p:cNvPr id="31" name="Text 29"/>
          <p:cNvSpPr txBox="1"/>
          <p:nvPr/>
        </p:nvSpPr>
        <p:spPr>
          <a:xfrm>
            <a:off x="6391656" y="3767328"/>
            <a:ext cx="2304288" cy="731520"/>
          </a:xfrm>
          <a:prstGeom prst="rect">
            <a:avLst/>
          </a:prstGeom>
          <a:noFill/>
          <a:ln/>
        </p:spPr>
        <p:txBody>
          <a:bodyPr wrap="square" lIns="0" tIns="0" rIns="0" bIns="0" rtlCol="0" anchor="t"/>
          <a:lstStyle/>
          <a:p>
            <a:pPr indent="0" marL="0">
              <a:buNone/>
            </a:pPr>
            <a:r>
              <a:rPr lang="en-US" sz="4000" b="1" dirty="0">
                <a:solidFill>
                  <a:srgbClr val="9C8CFF"/>
                </a:solidFill>
                <a:latin typeface="Arial" pitchFamily="34" charset="0"/>
                <a:ea typeface="Arial" pitchFamily="34" charset="-122"/>
                <a:cs typeface="Arial" pitchFamily="34" charset="-120"/>
              </a:rPr>
              <a:t>≤ 1</a:t>
            </a:r>
            <a:endParaRPr lang="en-US" sz="4000" dirty="0"/>
          </a:p>
        </p:txBody>
      </p:sp>
      <p:sp>
        <p:nvSpPr>
          <p:cNvPr id="32" name="Text 30"/>
          <p:cNvSpPr txBox="1"/>
          <p:nvPr/>
        </p:nvSpPr>
        <p:spPr>
          <a:xfrm>
            <a:off x="6391656" y="4517136"/>
            <a:ext cx="2258568" cy="566928"/>
          </a:xfrm>
          <a:prstGeom prst="rect">
            <a:avLst/>
          </a:prstGeom>
          <a:noFill/>
          <a:ln/>
        </p:spPr>
        <p:txBody>
          <a:bodyPr wrap="square" lIns="0" tIns="0" rIns="0" bIns="0" rtlCol="0" anchor="t"/>
          <a:lstStyle/>
          <a:p>
            <a:pPr indent="0" marL="0">
              <a:buNone/>
            </a:pPr>
            <a:r>
              <a:rPr lang="en-US" sz="1500" dirty="0">
                <a:solidFill>
                  <a:srgbClr val="E6EEF5"/>
                </a:solidFill>
                <a:latin typeface="Calibri" pitchFamily="34" charset="0"/>
                <a:ea typeface="Calibri" pitchFamily="34" charset="-122"/>
                <a:cs typeface="Calibri" pitchFamily="34" charset="-120"/>
              </a:rPr>
              <a:t>False alarm per 30 days per IDS partition</a:t>
            </a:r>
            <a:endParaRPr lang="en-US" sz="1500" dirty="0"/>
          </a:p>
        </p:txBody>
      </p:sp>
      <p:sp>
        <p:nvSpPr>
          <p:cNvPr id="33" name="Text 31"/>
          <p:cNvSpPr txBox="1"/>
          <p:nvPr/>
        </p:nvSpPr>
        <p:spPr>
          <a:xfrm>
            <a:off x="6391656" y="5111496"/>
            <a:ext cx="2258568" cy="274320"/>
          </a:xfrm>
          <a:prstGeom prst="rect">
            <a:avLst/>
          </a:prstGeom>
          <a:noFill/>
          <a:ln/>
        </p:spPr>
        <p:txBody>
          <a:bodyPr wrap="square" lIns="0" tIns="0" rIns="0" bIns="0" rtlCol="0" anchor="t"/>
          <a:lstStyle/>
          <a:p>
            <a:pPr indent="0" marL="0">
              <a:buNone/>
            </a:pPr>
            <a:r>
              <a:rPr lang="en-US" sz="1400" dirty="0">
                <a:solidFill>
                  <a:srgbClr val="7D90A4"/>
                </a:solidFill>
                <a:latin typeface="Courier New" pitchFamily="34" charset="0"/>
                <a:ea typeface="Courier New" pitchFamily="34" charset="-122"/>
                <a:cs typeface="Courier New" pitchFamily="34" charset="-120"/>
              </a:rPr>
              <a:t>7.A.2.p</a:t>
            </a:r>
            <a:endParaRPr lang="en-US" sz="1400" dirty="0"/>
          </a:p>
        </p:txBody>
      </p:sp>
      <p:sp>
        <p:nvSpPr>
          <p:cNvPr id="34" name="Shape 32"/>
          <p:cNvSpPr/>
          <p:nvPr/>
        </p:nvSpPr>
        <p:spPr>
          <a:xfrm>
            <a:off x="8970264" y="3602736"/>
            <a:ext cx="2670048" cy="1901952"/>
          </a:xfrm>
          <a:prstGeom prst="roundRect">
            <a:avLst>
              <a:gd name="adj" fmla="val 3846"/>
            </a:avLst>
          </a:prstGeom>
          <a:solidFill>
            <a:srgbClr val="0B121B"/>
          </a:solidFill>
          <a:ln w="9525">
            <a:solidFill>
              <a:srgbClr val="1E2E40"/>
            </a:solidFill>
            <a:prstDash val="solid"/>
          </a:ln>
        </p:spPr>
      </p:sp>
      <p:sp>
        <p:nvSpPr>
          <p:cNvPr id="35" name="Text 33"/>
          <p:cNvSpPr txBox="1"/>
          <p:nvPr/>
        </p:nvSpPr>
        <p:spPr>
          <a:xfrm>
            <a:off x="9198864" y="3767328"/>
            <a:ext cx="2304288" cy="731520"/>
          </a:xfrm>
          <a:prstGeom prst="rect">
            <a:avLst/>
          </a:prstGeom>
          <a:noFill/>
          <a:ln/>
        </p:spPr>
        <p:txBody>
          <a:bodyPr wrap="square" lIns="0" tIns="0" rIns="0" bIns="0" rtlCol="0" anchor="t"/>
          <a:lstStyle/>
          <a:p>
            <a:pPr indent="0" marL="0">
              <a:buNone/>
            </a:pPr>
            <a:r>
              <a:rPr lang="en-US" sz="4000" b="1" dirty="0">
                <a:solidFill>
                  <a:srgbClr val="9C8CFF"/>
                </a:solidFill>
                <a:latin typeface="Arial" pitchFamily="34" charset="0"/>
                <a:ea typeface="Arial" pitchFamily="34" charset="-122"/>
                <a:cs typeface="Arial" pitchFamily="34" charset="-120"/>
              </a:rPr>
              <a:t>4 h</a:t>
            </a:r>
            <a:endParaRPr lang="en-US" sz="4000" dirty="0"/>
          </a:p>
        </p:txBody>
      </p:sp>
      <p:sp>
        <p:nvSpPr>
          <p:cNvPr id="36" name="Text 34"/>
          <p:cNvSpPr txBox="1"/>
          <p:nvPr/>
        </p:nvSpPr>
        <p:spPr>
          <a:xfrm>
            <a:off x="9198864" y="4517136"/>
            <a:ext cx="2258568" cy="566928"/>
          </a:xfrm>
          <a:prstGeom prst="rect">
            <a:avLst/>
          </a:prstGeom>
          <a:noFill/>
          <a:ln/>
        </p:spPr>
        <p:txBody>
          <a:bodyPr wrap="square" lIns="0" tIns="0" rIns="0" bIns="0" rtlCol="0" anchor="t"/>
          <a:lstStyle/>
          <a:p>
            <a:pPr indent="0" marL="0">
              <a:buNone/>
            </a:pPr>
            <a:r>
              <a:rPr lang="en-US" sz="1500" dirty="0">
                <a:solidFill>
                  <a:srgbClr val="E6EEF5"/>
                </a:solidFill>
                <a:latin typeface="Calibri" pitchFamily="34" charset="0"/>
                <a:ea typeface="Calibri" pitchFamily="34" charset="-122"/>
                <a:cs typeface="Calibri" pitchFamily="34" charset="-120"/>
              </a:rPr>
              <a:t>Service must start after a trouble signal</a:t>
            </a:r>
            <a:endParaRPr lang="en-US" sz="1500" dirty="0"/>
          </a:p>
        </p:txBody>
      </p:sp>
      <p:sp>
        <p:nvSpPr>
          <p:cNvPr id="37" name="Text 35"/>
          <p:cNvSpPr txBox="1"/>
          <p:nvPr/>
        </p:nvSpPr>
        <p:spPr>
          <a:xfrm>
            <a:off x="9198864" y="5111496"/>
            <a:ext cx="2258568" cy="274320"/>
          </a:xfrm>
          <a:prstGeom prst="rect">
            <a:avLst/>
          </a:prstGeom>
          <a:noFill/>
          <a:ln/>
        </p:spPr>
        <p:txBody>
          <a:bodyPr wrap="square" lIns="0" tIns="0" rIns="0" bIns="0" rtlCol="0" anchor="t"/>
          <a:lstStyle/>
          <a:p>
            <a:pPr indent="0" marL="0">
              <a:buNone/>
            </a:pPr>
            <a:r>
              <a:rPr lang="en-US" sz="1400" dirty="0">
                <a:solidFill>
                  <a:srgbClr val="7D90A4"/>
                </a:solidFill>
                <a:latin typeface="Courier New" pitchFamily="34" charset="0"/>
                <a:ea typeface="Courier New" pitchFamily="34" charset="-122"/>
                <a:cs typeface="Courier New" pitchFamily="34" charset="-120"/>
              </a:rPr>
              <a:t>7.C.2</a:t>
            </a:r>
            <a:endParaRPr lang="en-US" sz="1400" dirty="0"/>
          </a:p>
        </p:txBody>
      </p:sp>
      <p:sp>
        <p:nvSpPr>
          <p:cNvPr id="38" name="Shape 36"/>
          <p:cNvSpPr/>
          <p:nvPr/>
        </p:nvSpPr>
        <p:spPr>
          <a:xfrm>
            <a:off x="548640" y="5669280"/>
            <a:ext cx="11091672" cy="502920"/>
          </a:xfrm>
          <a:prstGeom prst="roundRect">
            <a:avLst>
              <a:gd name="adj" fmla="val 14545"/>
            </a:avLst>
          </a:prstGeom>
          <a:solidFill>
            <a:srgbClr val="101A26"/>
          </a:solidFill>
          <a:ln w="9525">
            <a:solidFill>
              <a:srgbClr val="2A3F55"/>
            </a:solidFill>
            <a:prstDash val="solid"/>
          </a:ln>
        </p:spPr>
      </p:sp>
      <p:sp>
        <p:nvSpPr>
          <p:cNvPr id="39" name="Text 37"/>
          <p:cNvSpPr txBox="1"/>
          <p:nvPr/>
        </p:nvSpPr>
        <p:spPr>
          <a:xfrm>
            <a:off x="777240" y="5669280"/>
            <a:ext cx="10698480" cy="502920"/>
          </a:xfrm>
          <a:prstGeom prst="rect">
            <a:avLst/>
          </a:prstGeom>
          <a:noFill/>
          <a:ln/>
        </p:spPr>
        <p:txBody>
          <a:bodyPr wrap="square" lIns="0" tIns="0" rIns="0" bIns="0" rtlCol="0" anchor="ctr"/>
          <a:lstStyle/>
          <a:p>
            <a:pPr indent="0" marL="0">
              <a:buNone/>
            </a:pPr>
            <a:r>
              <a:rPr lang="en-US" sz="1400" b="1" dirty="0">
                <a:solidFill>
                  <a:srgbClr val="3FD0FF"/>
                </a:solidFill>
                <a:latin typeface="Calibri" pitchFamily="34" charset="0"/>
                <a:ea typeface="Calibri" pitchFamily="34" charset="-122"/>
                <a:cs typeface="Calibri" pitchFamily="34" charset="-120"/>
              </a:rPr>
              <a:t>Also: </a:t>
            </a:r>
            <a:pPr indent="0" marL="0">
              <a:buNone/>
            </a:pPr>
            <a:r>
              <a:rPr lang="en-US" sz="1400" dirty="0">
                <a:solidFill>
                  <a:srgbClr val="A9BACB"/>
                </a:solidFill>
                <a:latin typeface="Calibri" pitchFamily="34" charset="0"/>
                <a:ea typeface="Calibri" pitchFamily="34" charset="-122"/>
                <a:cs typeface="Calibri" pitchFamily="34" charset="-120"/>
              </a:rPr>
              <a:t>semiannual testing · IDS separate from fire and other systems · IDS alarms outrank access control events · control unit inside the SCIF</a:t>
            </a:r>
            <a:endParaRPr lang="en-US" sz="1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txBox="1"/>
          <p:nvPr/>
        </p:nvSpPr>
        <p:spPr>
          <a:xfrm>
            <a:off x="548640" y="384048"/>
            <a:ext cx="8229600" cy="274320"/>
          </a:xfrm>
          <a:prstGeom prst="rect">
            <a:avLst/>
          </a:prstGeom>
          <a:noFill/>
          <a:ln/>
        </p:spPr>
        <p:txBody>
          <a:bodyPr wrap="square" lIns="0" tIns="0" rIns="0" bIns="0" rtlCol="0" anchor="t"/>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14 · UL 2050</a:t>
            </a:r>
            <a:endParaRPr lang="en-US" sz="1400" dirty="0"/>
          </a:p>
        </p:txBody>
      </p:sp>
      <p:sp>
        <p:nvSpPr>
          <p:cNvPr id="3" name="Text 1"/>
          <p:cNvSpPr txBox="1"/>
          <p:nvPr/>
        </p:nvSpPr>
        <p:spPr>
          <a:xfrm>
            <a:off x="548640" y="676656"/>
            <a:ext cx="11091672" cy="713232"/>
          </a:xfrm>
          <a:prstGeom prst="rect">
            <a:avLst/>
          </a:prstGeom>
          <a:noFill/>
          <a:ln/>
        </p:spPr>
        <p:txBody>
          <a:bodyPr wrap="square" lIns="0" tIns="0" rIns="0" bIns="0" rtlCol="0" anchor="ctr"/>
          <a:lstStyle/>
          <a:p>
            <a:pPr indent="0" marL="0">
              <a:buNone/>
            </a:pPr>
            <a:r>
              <a:rPr lang="en-US" sz="3200" b="1" dirty="0">
                <a:solidFill>
                  <a:srgbClr val="E6EEF5"/>
                </a:solidFill>
                <a:latin typeface="Arial" pitchFamily="34" charset="0"/>
                <a:ea typeface="Arial" pitchFamily="34" charset="-122"/>
                <a:cs typeface="Arial" pitchFamily="34" charset="-120"/>
              </a:rPr>
              <a:t>UL 2050 and “Extent 3” explained</a:t>
            </a:r>
            <a:endParaRPr lang="en-US" sz="3200" dirty="0"/>
          </a:p>
        </p:txBody>
      </p:sp>
      <p:sp>
        <p:nvSpPr>
          <p:cNvPr id="4" name="Text 2"/>
          <p:cNvSpPr txBox="1"/>
          <p:nvPr/>
        </p:nvSpPr>
        <p:spPr>
          <a:xfrm>
            <a:off x="548640" y="6382512"/>
            <a:ext cx="9692640" cy="274320"/>
          </a:xfrm>
          <a:prstGeom prst="rect">
            <a:avLst/>
          </a:prstGeom>
          <a:noFill/>
          <a:ln/>
        </p:spPr>
        <p:txBody>
          <a:bodyPr wrap="square" lIns="0" tIns="0" rIns="0" bIns="0" rtlCol="0" anchor="ctr"/>
          <a:lstStyle/>
          <a:p>
            <a:pPr indent="0" marL="0">
              <a:buNone/>
            </a:pPr>
            <a:r>
              <a:rPr lang="en-US" sz="1400" dirty="0">
                <a:solidFill>
                  <a:srgbClr val="7D90A4"/>
                </a:solidFill>
                <a:latin typeface="Calibri" pitchFamily="34" charset="0"/>
                <a:ea typeface="Calibri" pitchFamily="34" charset="-122"/>
                <a:cs typeface="Calibri" pitchFamily="34" charset="-120"/>
              </a:rPr>
              <a:t>Sources: IC Tech Spec 7.A.2 · UL CS-ASD-NISS instructions · 32 CFR 117.15(d)(4) · CDSE SA501 · ICS 705-1</a:t>
            </a:r>
            <a:endParaRPr lang="en-US" sz="1400" dirty="0"/>
          </a:p>
        </p:txBody>
      </p:sp>
      <p:sp>
        <p:nvSpPr>
          <p:cNvPr id="5" name="Text 3"/>
          <p:cNvSpPr txBox="1"/>
          <p:nvPr/>
        </p:nvSpPr>
        <p:spPr>
          <a:xfrm>
            <a:off x="10360152" y="6382512"/>
            <a:ext cx="1280160" cy="274320"/>
          </a:xfrm>
          <a:prstGeom prst="rect">
            <a:avLst/>
          </a:prstGeom>
          <a:noFill/>
          <a:ln/>
        </p:spPr>
        <p:txBody>
          <a:bodyPr wrap="square" lIns="0" tIns="0" rIns="0" bIns="0" rtlCol="0" anchor="ctr"/>
          <a:lstStyle/>
          <a:p>
            <a:pPr algn="r" indent="0" marL="0">
              <a:buNone/>
            </a:pPr>
            <a:r>
              <a:rPr lang="en-US" sz="1400" dirty="0">
                <a:solidFill>
                  <a:srgbClr val="7D90A4"/>
                </a:solidFill>
                <a:latin typeface="Courier New" pitchFamily="34" charset="0"/>
                <a:ea typeface="Courier New" pitchFamily="34" charset="-122"/>
                <a:cs typeface="Courier New" pitchFamily="34" charset="-120"/>
              </a:rPr>
              <a:t>14 / 24</a:t>
            </a:r>
            <a:endParaRPr lang="en-US" sz="1400" dirty="0"/>
          </a:p>
        </p:txBody>
      </p:sp>
      <p:sp>
        <p:nvSpPr>
          <p:cNvPr id="6" name="Text 4"/>
          <p:cNvSpPr txBox="1"/>
          <p:nvPr/>
        </p:nvSpPr>
        <p:spPr>
          <a:xfrm>
            <a:off x="548640" y="1572768"/>
            <a:ext cx="7040880" cy="502920"/>
          </a:xfrm>
          <a:prstGeom prst="rect">
            <a:avLst/>
          </a:prstGeom>
          <a:noFill/>
          <a:ln/>
        </p:spPr>
        <p:txBody>
          <a:bodyPr wrap="square" lIns="0" tIns="0" rIns="0" bIns="0" rtlCol="0" anchor="ctr"/>
          <a:lstStyle/>
          <a:p>
            <a:pPr indent="0" marL="0">
              <a:buNone/>
            </a:pPr>
            <a:r>
              <a:rPr lang="en-US" sz="2100" b="1" dirty="0">
                <a:solidFill>
                  <a:srgbClr val="3FD0FF"/>
                </a:solidFill>
                <a:latin typeface="Arial" pitchFamily="34" charset="0"/>
                <a:ea typeface="Arial" pitchFamily="34" charset="-122"/>
                <a:cs typeface="Arial" pitchFamily="34" charset="-120"/>
              </a:rPr>
              <a:t>“Extent” </a:t>
            </a:r>
            <a:pPr indent="0" marL="0">
              <a:buNone/>
            </a:pPr>
            <a:r>
              <a:rPr lang="en-US" sz="2100" b="1" dirty="0">
                <a:solidFill>
                  <a:srgbClr val="E6EEF5"/>
                </a:solidFill>
                <a:latin typeface="Arial" pitchFamily="34" charset="0"/>
                <a:ea typeface="Arial" pitchFamily="34" charset="-122"/>
                <a:cs typeface="Arial" pitchFamily="34" charset="-120"/>
              </a:rPr>
              <a:t>= how much of a space an alarm covers.</a:t>
            </a:r>
            <a:endParaRPr lang="en-US" sz="2100" dirty="0"/>
          </a:p>
        </p:txBody>
      </p:sp>
      <p:sp>
        <p:nvSpPr>
          <p:cNvPr id="7" name="Shape 5"/>
          <p:cNvSpPr/>
          <p:nvPr/>
        </p:nvSpPr>
        <p:spPr>
          <a:xfrm>
            <a:off x="548640" y="2194560"/>
            <a:ext cx="6995160" cy="713232"/>
          </a:xfrm>
          <a:prstGeom prst="roundRect">
            <a:avLst>
              <a:gd name="adj" fmla="val 10256"/>
            </a:avLst>
          </a:prstGeom>
          <a:solidFill>
            <a:srgbClr val="101A26"/>
          </a:solidFill>
          <a:ln w="9525">
            <a:solidFill>
              <a:srgbClr val="2A3F55"/>
            </a:solidFill>
            <a:prstDash val="solid"/>
          </a:ln>
        </p:spPr>
      </p:sp>
      <p:sp>
        <p:nvSpPr>
          <p:cNvPr id="8" name="Text 6"/>
          <p:cNvSpPr txBox="1"/>
          <p:nvPr/>
        </p:nvSpPr>
        <p:spPr>
          <a:xfrm>
            <a:off x="777240" y="2194560"/>
            <a:ext cx="6629400" cy="713232"/>
          </a:xfrm>
          <a:prstGeom prst="rect">
            <a:avLst/>
          </a:prstGeom>
          <a:noFill/>
          <a:ln/>
        </p:spPr>
        <p:txBody>
          <a:bodyPr wrap="square" lIns="0" tIns="0" rIns="0" bIns="0" rtlCol="0" anchor="ctr"/>
          <a:lstStyle/>
          <a:p>
            <a:pPr indent="0" marL="0">
              <a:buNone/>
            </a:pPr>
            <a:r>
              <a:rPr lang="en-US" sz="1500" b="1" dirty="0">
                <a:solidFill>
                  <a:srgbClr val="A9BACB"/>
                </a:solidFill>
                <a:latin typeface="Calibri" pitchFamily="34" charset="0"/>
                <a:ea typeface="Calibri" pitchFamily="34" charset="-122"/>
                <a:cs typeface="Calibri" pitchFamily="34" charset="-120"/>
              </a:rPr>
              <a:t>Tech Spec 7.A.2.b: </a:t>
            </a:r>
            <a:pPr indent="0" marL="0">
              <a:buNone/>
            </a:pPr>
            <a:r>
              <a:rPr lang="en-US" sz="1500" i="1" dirty="0">
                <a:solidFill>
                  <a:srgbClr val="E6EEF5"/>
                </a:solidFill>
                <a:latin typeface="Calibri" pitchFamily="34" charset="0"/>
                <a:ea typeface="Calibri" pitchFamily="34" charset="-122"/>
                <a:cs typeface="Calibri" pitchFamily="34" charset="-120"/>
              </a:rPr>
              <a:t>“Installation shall comply with an Extent 3 installation as referenced in UL 2050.”</a:t>
            </a:r>
            <a:endParaRPr lang="en-US" sz="1500" dirty="0"/>
          </a:p>
        </p:txBody>
      </p:sp>
      <p:sp>
        <p:nvSpPr>
          <p:cNvPr id="9" name="Shape 7"/>
          <p:cNvSpPr/>
          <p:nvPr/>
        </p:nvSpPr>
        <p:spPr>
          <a:xfrm>
            <a:off x="548640" y="3063240"/>
            <a:ext cx="3410712" cy="2606040"/>
          </a:xfrm>
          <a:prstGeom prst="roundRect">
            <a:avLst>
              <a:gd name="adj" fmla="val 2807"/>
            </a:avLst>
          </a:prstGeom>
          <a:solidFill>
            <a:srgbClr val="0E2A38"/>
          </a:solidFill>
          <a:ln w="9525">
            <a:solidFill>
              <a:srgbClr val="1F5A73"/>
            </a:solidFill>
            <a:prstDash val="solid"/>
          </a:ln>
        </p:spPr>
      </p:sp>
      <p:pic>
        <p:nvPicPr>
          <p:cNvPr id="10" name="Image 0" descr="preencoded.png">    </p:cNvPr>
          <p:cNvPicPr>
            <a:picLocks noChangeAspect="1"/>
          </p:cNvPicPr>
          <p:nvPr/>
        </p:nvPicPr>
        <p:blipFill>
          <a:blip r:embed="rId1"/>
          <a:stretch>
            <a:fillRect/>
          </a:stretch>
        </p:blipFill>
        <p:spPr>
          <a:xfrm>
            <a:off x="777240" y="3218688"/>
            <a:ext cx="384048" cy="384048"/>
          </a:xfrm>
          <a:prstGeom prst="rect">
            <a:avLst/>
          </a:prstGeom>
        </p:spPr>
      </p:pic>
      <p:sp>
        <p:nvSpPr>
          <p:cNvPr id="11" name="Text 8"/>
          <p:cNvSpPr txBox="1"/>
          <p:nvPr/>
        </p:nvSpPr>
        <p:spPr>
          <a:xfrm>
            <a:off x="1280160" y="3182112"/>
            <a:ext cx="2496312" cy="457200"/>
          </a:xfrm>
          <a:prstGeom prst="rect">
            <a:avLst/>
          </a:prstGeom>
          <a:noFill/>
          <a:ln/>
        </p:spPr>
        <p:txBody>
          <a:bodyPr wrap="square" lIns="0" tIns="0" rIns="0" bIns="0" rtlCol="0" anchor="ctr"/>
          <a:lstStyle/>
          <a:p>
            <a:pPr indent="0" marL="0">
              <a:buNone/>
            </a:pPr>
            <a:r>
              <a:rPr lang="en-US" sz="2400" b="1" dirty="0">
                <a:solidFill>
                  <a:srgbClr val="3FD0FF"/>
                </a:solidFill>
                <a:latin typeface="Arial" pitchFamily="34" charset="0"/>
                <a:ea typeface="Arial" pitchFamily="34" charset="-122"/>
                <a:cs typeface="Arial" pitchFamily="34" charset="-120"/>
              </a:rPr>
              <a:t>Extent 3</a:t>
            </a:r>
            <a:endParaRPr lang="en-US" sz="2400" dirty="0"/>
          </a:p>
        </p:txBody>
      </p:sp>
      <p:sp>
        <p:nvSpPr>
          <p:cNvPr id="12" name="Text 9"/>
          <p:cNvSpPr txBox="1"/>
          <p:nvPr/>
        </p:nvSpPr>
        <p:spPr>
          <a:xfrm>
            <a:off x="777240" y="3767328"/>
            <a:ext cx="2999232" cy="1828800"/>
          </a:xfrm>
          <a:prstGeom prst="rect">
            <a:avLst/>
          </a:prstGeom>
          <a:noFill/>
          <a:ln/>
        </p:spPr>
        <p:txBody>
          <a:bodyPr wrap="square" lIns="0" tIns="0" rIns="0" bIns="0" rtlCol="0" anchor="t"/>
          <a:lstStyle/>
          <a:p>
            <a:pPr marL="342900" indent="-342900">
              <a:spcAft>
                <a:spcPts val="500"/>
              </a:spcAft>
              <a:buSzPct val="100000"/>
              <a:buChar char="▪"/>
            </a:pPr>
            <a:r>
              <a:rPr lang="en-US" sz="1400" dirty="0">
                <a:solidFill>
                  <a:srgbClr val="E6EEF5"/>
                </a:solidFill>
                <a:latin typeface="Calibri" pitchFamily="34" charset="0"/>
                <a:ea typeface="Calibri" pitchFamily="34" charset="-122"/>
                <a:cs typeface="Calibri" pitchFamily="34" charset="-120"/>
              </a:rPr>
              <a:t>Required for every SCIF and SAPF</a:t>
            </a:r>
            <a:endParaRPr lang="en-US" sz="1400" dirty="0"/>
          </a:p>
          <a:p>
            <a:pPr marL="342900" indent="-342900">
              <a:spcAft>
                <a:spcPts val="500"/>
              </a:spcAft>
              <a:buSzPct val="100000"/>
              <a:buChar char="▪"/>
            </a:pPr>
            <a:r>
              <a:rPr lang="en-US" sz="1400" dirty="0">
                <a:solidFill>
                  <a:srgbClr val="E6EEF5"/>
                </a:solidFill>
                <a:latin typeface="Calibri" pitchFamily="34" charset="0"/>
                <a:ea typeface="Calibri" pitchFamily="34" charset="-122"/>
                <a:cs typeface="Calibri" pitchFamily="34" charset="-120"/>
              </a:rPr>
              <a:t>The highest level for National Industrial Security Systems</a:t>
            </a:r>
            <a:endParaRPr lang="en-US" sz="1400" dirty="0"/>
          </a:p>
          <a:p>
            <a:pPr marL="342900" indent="-342900">
              <a:spcAft>
                <a:spcPts val="500"/>
              </a:spcAft>
              <a:buSzPct val="100000"/>
              <a:buChar char="▪"/>
            </a:pPr>
            <a:r>
              <a:rPr lang="en-US" sz="1400" dirty="0">
                <a:solidFill>
                  <a:srgbClr val="E6EEF5"/>
                </a:solidFill>
                <a:latin typeface="Calibri" pitchFamily="34" charset="0"/>
                <a:ea typeface="Calibri" pitchFamily="34" charset="-122"/>
                <a:cs typeface="Calibri" pitchFamily="34" charset="-120"/>
              </a:rPr>
              <a:t>ICD 705 adds Level II door switches plus motion, 24 h power and encrypted signals</a:t>
            </a:r>
            <a:endParaRPr lang="en-US" sz="1400" dirty="0"/>
          </a:p>
        </p:txBody>
      </p:sp>
      <p:sp>
        <p:nvSpPr>
          <p:cNvPr id="13" name="Shape 10"/>
          <p:cNvSpPr/>
          <p:nvPr/>
        </p:nvSpPr>
        <p:spPr>
          <a:xfrm>
            <a:off x="4133088" y="3063240"/>
            <a:ext cx="3410712" cy="2606040"/>
          </a:xfrm>
          <a:prstGeom prst="roundRect">
            <a:avLst>
              <a:gd name="adj" fmla="val 2807"/>
            </a:avLst>
          </a:prstGeom>
          <a:solidFill>
            <a:srgbClr val="2E1417"/>
          </a:solidFill>
          <a:ln w="9525">
            <a:solidFill>
              <a:srgbClr val="5A2528"/>
            </a:solidFill>
            <a:prstDash val="solid"/>
          </a:ln>
        </p:spPr>
      </p:sp>
      <p:pic>
        <p:nvPicPr>
          <p:cNvPr id="14" name="Image 1" descr="preencoded.png">    </p:cNvPr>
          <p:cNvPicPr>
            <a:picLocks noChangeAspect="1"/>
          </p:cNvPicPr>
          <p:nvPr/>
        </p:nvPicPr>
        <p:blipFill>
          <a:blip r:embed="rId2"/>
          <a:stretch>
            <a:fillRect/>
          </a:stretch>
        </p:blipFill>
        <p:spPr>
          <a:xfrm>
            <a:off x="4361688" y="3218688"/>
            <a:ext cx="384048" cy="384048"/>
          </a:xfrm>
          <a:prstGeom prst="rect">
            <a:avLst/>
          </a:prstGeom>
        </p:spPr>
      </p:pic>
      <p:sp>
        <p:nvSpPr>
          <p:cNvPr id="15" name="Text 11"/>
          <p:cNvSpPr txBox="1"/>
          <p:nvPr/>
        </p:nvSpPr>
        <p:spPr>
          <a:xfrm>
            <a:off x="4864608" y="3182112"/>
            <a:ext cx="2496312" cy="457200"/>
          </a:xfrm>
          <a:prstGeom prst="rect">
            <a:avLst/>
          </a:prstGeom>
          <a:noFill/>
          <a:ln/>
        </p:spPr>
        <p:txBody>
          <a:bodyPr wrap="square" lIns="0" tIns="0" rIns="0" bIns="0" rtlCol="0" anchor="ctr"/>
          <a:lstStyle/>
          <a:p>
            <a:pPr indent="0" marL="0">
              <a:buNone/>
            </a:pPr>
            <a:r>
              <a:rPr lang="en-US" sz="2400" b="1" dirty="0">
                <a:solidFill>
                  <a:srgbClr val="FF5A5F"/>
                </a:solidFill>
                <a:latin typeface="Arial" pitchFamily="34" charset="0"/>
                <a:ea typeface="Arial" pitchFamily="34" charset="-122"/>
                <a:cs typeface="Arial" pitchFamily="34" charset="-120"/>
              </a:rPr>
              <a:t>Extent 5</a:t>
            </a:r>
            <a:endParaRPr lang="en-US" sz="2400" dirty="0"/>
          </a:p>
        </p:txBody>
      </p:sp>
      <p:sp>
        <p:nvSpPr>
          <p:cNvPr id="16" name="Text 12"/>
          <p:cNvSpPr txBox="1"/>
          <p:nvPr/>
        </p:nvSpPr>
        <p:spPr>
          <a:xfrm>
            <a:off x="4361688" y="3767328"/>
            <a:ext cx="2999232" cy="1828800"/>
          </a:xfrm>
          <a:prstGeom prst="rect">
            <a:avLst/>
          </a:prstGeom>
          <a:noFill/>
          <a:ln/>
        </p:spPr>
        <p:txBody>
          <a:bodyPr wrap="square" lIns="0" tIns="0" rIns="0" bIns="0" rtlCol="0" anchor="t"/>
          <a:lstStyle/>
          <a:p>
            <a:pPr marL="342900" indent="-342900">
              <a:spcAft>
                <a:spcPts val="500"/>
              </a:spcAft>
              <a:buSzPct val="100000"/>
              <a:buChar char="▪"/>
            </a:pPr>
            <a:r>
              <a:rPr lang="en-US" sz="1400" dirty="0">
                <a:solidFill>
                  <a:srgbClr val="E6EEF5"/>
                </a:solidFill>
                <a:latin typeface="Calibri" pitchFamily="34" charset="0"/>
                <a:ea typeface="Calibri" pitchFamily="34" charset="-122"/>
                <a:cs typeface="Calibri" pitchFamily="34" charset="-120"/>
              </a:rPr>
              <a:t>A reduced level based on patrols and Security-in-Depth</a:t>
            </a:r>
            <a:endParaRPr lang="en-US" sz="1400" dirty="0"/>
          </a:p>
          <a:p>
            <a:pPr marL="342900" indent="-342900">
              <a:spcAft>
                <a:spcPts val="500"/>
              </a:spcAft>
              <a:buSzPct val="100000"/>
              <a:buChar char="▪"/>
            </a:pPr>
            <a:r>
              <a:rPr lang="en-US" sz="1400" dirty="0">
                <a:solidFill>
                  <a:srgbClr val="E6EEF5"/>
                </a:solidFill>
                <a:latin typeface="Calibri" pitchFamily="34" charset="0"/>
                <a:ea typeface="Calibri" pitchFamily="34" charset="-122"/>
                <a:cs typeface="Calibri" pitchFamily="34" charset="-120"/>
              </a:rPr>
              <a:t>Needs CSA approval under 32 CFR 117.15</a:t>
            </a:r>
            <a:endParaRPr lang="en-US" sz="1400" dirty="0"/>
          </a:p>
          <a:p>
            <a:pPr marL="342900" indent="-342900">
              <a:spcAft>
                <a:spcPts val="500"/>
              </a:spcAft>
              <a:buSzPct val="100000"/>
              <a:buChar char="▪"/>
            </a:pPr>
            <a:r>
              <a:rPr lang="en-US" sz="1400" dirty="0">
                <a:solidFill>
                  <a:srgbClr val="E6EEF5"/>
                </a:solidFill>
                <a:latin typeface="Calibri" pitchFamily="34" charset="0"/>
                <a:ea typeface="Calibri" pitchFamily="34" charset="-122"/>
                <a:cs typeface="Calibri" pitchFamily="34" charset="-120"/>
              </a:rPr>
              <a:t>No Extent 5 option in the Tech Spec: never for a SCIF or SAPF</a:t>
            </a:r>
            <a:endParaRPr lang="en-US" sz="1400" dirty="0"/>
          </a:p>
        </p:txBody>
      </p:sp>
      <p:sp>
        <p:nvSpPr>
          <p:cNvPr id="17" name="Shape 13"/>
          <p:cNvSpPr/>
          <p:nvPr/>
        </p:nvSpPr>
        <p:spPr>
          <a:xfrm>
            <a:off x="7818120" y="1572768"/>
            <a:ext cx="3822192" cy="4096512"/>
          </a:xfrm>
          <a:prstGeom prst="roundRect">
            <a:avLst>
              <a:gd name="adj" fmla="val 1914"/>
            </a:avLst>
          </a:prstGeom>
          <a:solidFill>
            <a:srgbClr val="0B121B"/>
          </a:solidFill>
          <a:ln w="9525">
            <a:solidFill>
              <a:srgbClr val="1E2E40"/>
            </a:solidFill>
            <a:prstDash val="solid"/>
          </a:ln>
        </p:spPr>
      </p:sp>
      <p:sp>
        <p:nvSpPr>
          <p:cNvPr id="18" name="Shape 14"/>
          <p:cNvSpPr/>
          <p:nvPr/>
        </p:nvSpPr>
        <p:spPr>
          <a:xfrm>
            <a:off x="7818120" y="1572768"/>
            <a:ext cx="201168" cy="0"/>
          </a:xfrm>
          <a:prstGeom prst="line">
            <a:avLst/>
          </a:prstGeom>
          <a:noFill/>
          <a:ln w="19050">
            <a:solidFill>
              <a:srgbClr val="FFB547"/>
            </a:solidFill>
            <a:prstDash val="solid"/>
          </a:ln>
        </p:spPr>
      </p:sp>
      <p:sp>
        <p:nvSpPr>
          <p:cNvPr id="19" name="Shape 15"/>
          <p:cNvSpPr/>
          <p:nvPr/>
        </p:nvSpPr>
        <p:spPr>
          <a:xfrm>
            <a:off x="7818120" y="1572768"/>
            <a:ext cx="0" cy="201168"/>
          </a:xfrm>
          <a:prstGeom prst="line">
            <a:avLst/>
          </a:prstGeom>
          <a:noFill/>
          <a:ln w="19050">
            <a:solidFill>
              <a:srgbClr val="FFB547"/>
            </a:solidFill>
            <a:prstDash val="solid"/>
          </a:ln>
        </p:spPr>
      </p:sp>
      <p:sp>
        <p:nvSpPr>
          <p:cNvPr id="20" name="Shape 16"/>
          <p:cNvSpPr/>
          <p:nvPr/>
        </p:nvSpPr>
        <p:spPr>
          <a:xfrm>
            <a:off x="11439144" y="1572768"/>
            <a:ext cx="201168" cy="0"/>
          </a:xfrm>
          <a:prstGeom prst="line">
            <a:avLst/>
          </a:prstGeom>
          <a:noFill/>
          <a:ln w="19050">
            <a:solidFill>
              <a:srgbClr val="FFB547"/>
            </a:solidFill>
            <a:prstDash val="solid"/>
          </a:ln>
        </p:spPr>
      </p:sp>
      <p:sp>
        <p:nvSpPr>
          <p:cNvPr id="21" name="Shape 17"/>
          <p:cNvSpPr/>
          <p:nvPr/>
        </p:nvSpPr>
        <p:spPr>
          <a:xfrm>
            <a:off x="11640312" y="1572768"/>
            <a:ext cx="0" cy="201168"/>
          </a:xfrm>
          <a:prstGeom prst="line">
            <a:avLst/>
          </a:prstGeom>
          <a:noFill/>
          <a:ln w="19050">
            <a:solidFill>
              <a:srgbClr val="FFB547"/>
            </a:solidFill>
            <a:prstDash val="solid"/>
          </a:ln>
        </p:spPr>
      </p:sp>
      <p:sp>
        <p:nvSpPr>
          <p:cNvPr id="22" name="Shape 18"/>
          <p:cNvSpPr/>
          <p:nvPr/>
        </p:nvSpPr>
        <p:spPr>
          <a:xfrm>
            <a:off x="7818120" y="5669280"/>
            <a:ext cx="201168" cy="0"/>
          </a:xfrm>
          <a:prstGeom prst="line">
            <a:avLst/>
          </a:prstGeom>
          <a:noFill/>
          <a:ln w="19050">
            <a:solidFill>
              <a:srgbClr val="FFB547"/>
            </a:solidFill>
            <a:prstDash val="solid"/>
          </a:ln>
        </p:spPr>
      </p:sp>
      <p:sp>
        <p:nvSpPr>
          <p:cNvPr id="23" name="Shape 19"/>
          <p:cNvSpPr/>
          <p:nvPr/>
        </p:nvSpPr>
        <p:spPr>
          <a:xfrm>
            <a:off x="7818120" y="5468112"/>
            <a:ext cx="0" cy="201168"/>
          </a:xfrm>
          <a:prstGeom prst="line">
            <a:avLst/>
          </a:prstGeom>
          <a:noFill/>
          <a:ln w="19050">
            <a:solidFill>
              <a:srgbClr val="FFB547"/>
            </a:solidFill>
            <a:prstDash val="solid"/>
          </a:ln>
        </p:spPr>
      </p:sp>
      <p:sp>
        <p:nvSpPr>
          <p:cNvPr id="24" name="Shape 20"/>
          <p:cNvSpPr/>
          <p:nvPr/>
        </p:nvSpPr>
        <p:spPr>
          <a:xfrm>
            <a:off x="11439144" y="5669280"/>
            <a:ext cx="201168" cy="0"/>
          </a:xfrm>
          <a:prstGeom prst="line">
            <a:avLst/>
          </a:prstGeom>
          <a:noFill/>
          <a:ln w="19050">
            <a:solidFill>
              <a:srgbClr val="FFB547"/>
            </a:solidFill>
            <a:prstDash val="solid"/>
          </a:ln>
        </p:spPr>
      </p:sp>
      <p:sp>
        <p:nvSpPr>
          <p:cNvPr id="25" name="Shape 21"/>
          <p:cNvSpPr/>
          <p:nvPr/>
        </p:nvSpPr>
        <p:spPr>
          <a:xfrm>
            <a:off x="11640312" y="5468112"/>
            <a:ext cx="0" cy="201168"/>
          </a:xfrm>
          <a:prstGeom prst="line">
            <a:avLst/>
          </a:prstGeom>
          <a:noFill/>
          <a:ln w="19050">
            <a:solidFill>
              <a:srgbClr val="FFB547"/>
            </a:solidFill>
            <a:prstDash val="solid"/>
          </a:ln>
        </p:spPr>
      </p:sp>
      <p:sp>
        <p:nvSpPr>
          <p:cNvPr id="26" name="Text 22"/>
          <p:cNvSpPr txBox="1"/>
          <p:nvPr/>
        </p:nvSpPr>
        <p:spPr>
          <a:xfrm>
            <a:off x="8046720" y="1755648"/>
            <a:ext cx="3383280" cy="274320"/>
          </a:xfrm>
          <a:prstGeom prst="rect">
            <a:avLst/>
          </a:prstGeom>
          <a:noFill/>
          <a:ln/>
        </p:spPr>
        <p:txBody>
          <a:bodyPr wrap="square" lIns="0" tIns="0" rIns="0" bIns="0" rtlCol="0" anchor="ctr"/>
          <a:lstStyle/>
          <a:p>
            <a:pPr indent="0" marL="0">
              <a:buNone/>
            </a:pPr>
            <a:r>
              <a:rPr lang="en-US" sz="1400" b="1" spc="100" kern="0" dirty="0">
                <a:solidFill>
                  <a:srgbClr val="FFB547"/>
                </a:solidFill>
                <a:latin typeface="Courier New" pitchFamily="34" charset="0"/>
                <a:ea typeface="Courier New" pitchFamily="34" charset="-122"/>
                <a:cs typeface="Courier New" pitchFamily="34" charset="-120"/>
              </a:rPr>
              <a:t>CERTIFIES THE COMPANY</a:t>
            </a:r>
            <a:endParaRPr lang="en-US" sz="1400" dirty="0"/>
          </a:p>
        </p:txBody>
      </p:sp>
      <p:sp>
        <p:nvSpPr>
          <p:cNvPr id="27" name="Text 23"/>
          <p:cNvSpPr txBox="1"/>
          <p:nvPr/>
        </p:nvSpPr>
        <p:spPr>
          <a:xfrm>
            <a:off x="8046720" y="2057400"/>
            <a:ext cx="3383280" cy="777240"/>
          </a:xfrm>
          <a:prstGeom prst="rect">
            <a:avLst/>
          </a:prstGeom>
          <a:noFill/>
          <a:ln/>
        </p:spPr>
        <p:txBody>
          <a:bodyPr wrap="square" lIns="0" tIns="0" rIns="0" bIns="0" rtlCol="0" anchor="t"/>
          <a:lstStyle/>
          <a:p>
            <a:pPr indent="0" marL="0">
              <a:buNone/>
            </a:pPr>
            <a:r>
              <a:rPr lang="en-US" sz="1800" b="1" dirty="0">
                <a:solidFill>
                  <a:srgbClr val="E6EEF5"/>
                </a:solidFill>
                <a:latin typeface="Arial" pitchFamily="34" charset="0"/>
                <a:ea typeface="Arial" pitchFamily="34" charset="-122"/>
                <a:cs typeface="Arial" pitchFamily="34" charset="-120"/>
              </a:rPr>
              <a:t>UL 2050 certifies the alarm company, not a product.</a:t>
            </a:r>
            <a:endParaRPr lang="en-US" sz="1800" dirty="0"/>
          </a:p>
        </p:txBody>
      </p:sp>
      <p:sp>
        <p:nvSpPr>
          <p:cNvPr id="28" name="Text 24"/>
          <p:cNvSpPr txBox="1"/>
          <p:nvPr/>
        </p:nvSpPr>
        <p:spPr>
          <a:xfrm>
            <a:off x="8046720" y="2926080"/>
            <a:ext cx="3383280" cy="274320"/>
          </a:xfrm>
          <a:prstGeom prst="rect">
            <a:avLst/>
          </a:prstGeom>
          <a:noFill/>
          <a:ln/>
        </p:spPr>
        <p:txBody>
          <a:bodyPr wrap="square" lIns="0" tIns="0" rIns="0" bIns="0" rtlCol="0" anchor="t"/>
          <a:lstStyle/>
          <a:p>
            <a:pPr indent="0" marL="0">
              <a:buNone/>
            </a:pPr>
            <a:r>
              <a:rPr lang="en-US" sz="1400" b="1" dirty="0">
                <a:solidFill>
                  <a:srgbClr val="3FD0FF"/>
                </a:solidFill>
                <a:latin typeface="Courier New" pitchFamily="34" charset="0"/>
                <a:ea typeface="Courier New" pitchFamily="34" charset="-122"/>
                <a:cs typeface="Courier New" pitchFamily="34" charset="-120"/>
              </a:rPr>
              <a:t>Edition 6</a:t>
            </a:r>
            <a:endParaRPr lang="en-US" sz="1400" dirty="0"/>
          </a:p>
        </p:txBody>
      </p:sp>
      <p:sp>
        <p:nvSpPr>
          <p:cNvPr id="29" name="Text 25"/>
          <p:cNvSpPr txBox="1"/>
          <p:nvPr/>
        </p:nvSpPr>
        <p:spPr>
          <a:xfrm>
            <a:off x="8046720" y="3200400"/>
            <a:ext cx="3383280" cy="292608"/>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7 Apr 2025</a:t>
            </a:r>
            <a:endParaRPr lang="en-US" sz="1400" dirty="0"/>
          </a:p>
        </p:txBody>
      </p:sp>
      <p:sp>
        <p:nvSpPr>
          <p:cNvPr id="30" name="Text 26"/>
          <p:cNvSpPr txBox="1"/>
          <p:nvPr/>
        </p:nvSpPr>
        <p:spPr>
          <a:xfrm>
            <a:off x="8046720" y="3566160"/>
            <a:ext cx="3383280" cy="274320"/>
          </a:xfrm>
          <a:prstGeom prst="rect">
            <a:avLst/>
          </a:prstGeom>
          <a:noFill/>
          <a:ln/>
        </p:spPr>
        <p:txBody>
          <a:bodyPr wrap="square" lIns="0" tIns="0" rIns="0" bIns="0" rtlCol="0" anchor="t"/>
          <a:lstStyle/>
          <a:p>
            <a:pPr indent="0" marL="0">
              <a:buNone/>
            </a:pPr>
            <a:r>
              <a:rPr lang="en-US" sz="1400" b="1" dirty="0">
                <a:solidFill>
                  <a:srgbClr val="3FD0FF"/>
                </a:solidFill>
                <a:latin typeface="Courier New" pitchFamily="34" charset="0"/>
                <a:ea typeface="Courier New" pitchFamily="34" charset="-122"/>
                <a:cs typeface="Courier New" pitchFamily="34" charset="-120"/>
              </a:rPr>
              <a:t>CRZH</a:t>
            </a:r>
            <a:endParaRPr lang="en-US" sz="1400" dirty="0"/>
          </a:p>
        </p:txBody>
      </p:sp>
      <p:sp>
        <p:nvSpPr>
          <p:cNvPr id="31" name="Text 27"/>
          <p:cNvSpPr txBox="1"/>
          <p:nvPr/>
        </p:nvSpPr>
        <p:spPr>
          <a:xfrm>
            <a:off x="8046720" y="3840480"/>
            <a:ext cx="3383280" cy="292608"/>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Alarm service company listing</a:t>
            </a:r>
            <a:endParaRPr lang="en-US" sz="1400" dirty="0"/>
          </a:p>
        </p:txBody>
      </p:sp>
      <p:sp>
        <p:nvSpPr>
          <p:cNvPr id="32" name="Text 28"/>
          <p:cNvSpPr txBox="1"/>
          <p:nvPr/>
        </p:nvSpPr>
        <p:spPr>
          <a:xfrm>
            <a:off x="8046720" y="4206240"/>
            <a:ext cx="3383280" cy="274320"/>
          </a:xfrm>
          <a:prstGeom prst="rect">
            <a:avLst/>
          </a:prstGeom>
          <a:noFill/>
          <a:ln/>
        </p:spPr>
        <p:txBody>
          <a:bodyPr wrap="square" lIns="0" tIns="0" rIns="0" bIns="0" rtlCol="0" anchor="t"/>
          <a:lstStyle/>
          <a:p>
            <a:pPr indent="0" marL="0">
              <a:buNone/>
            </a:pPr>
            <a:r>
              <a:rPr lang="en-US" sz="1400" b="1" dirty="0">
                <a:solidFill>
                  <a:srgbClr val="3FD0FF"/>
                </a:solidFill>
                <a:latin typeface="Courier New" pitchFamily="34" charset="0"/>
                <a:ea typeface="Courier New" pitchFamily="34" charset="-122"/>
                <a:cs typeface="Courier New" pitchFamily="34" charset="-120"/>
              </a:rPr>
              <a:t>CRZM</a:t>
            </a:r>
            <a:endParaRPr lang="en-US" sz="1400" dirty="0"/>
          </a:p>
        </p:txBody>
      </p:sp>
      <p:sp>
        <p:nvSpPr>
          <p:cNvPr id="33" name="Text 29"/>
          <p:cNvSpPr txBox="1"/>
          <p:nvPr/>
        </p:nvSpPr>
        <p:spPr>
          <a:xfrm>
            <a:off x="8046720" y="4480560"/>
            <a:ext cx="3383280" cy="292608"/>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Monitoring station listing</a:t>
            </a:r>
            <a:endParaRPr lang="en-US" sz="1400" dirty="0"/>
          </a:p>
        </p:txBody>
      </p:sp>
      <p:sp>
        <p:nvSpPr>
          <p:cNvPr id="34" name="Text 30"/>
          <p:cNvSpPr txBox="1"/>
          <p:nvPr/>
        </p:nvSpPr>
        <p:spPr>
          <a:xfrm>
            <a:off x="8046720" y="4846320"/>
            <a:ext cx="3383280" cy="274320"/>
          </a:xfrm>
          <a:prstGeom prst="rect">
            <a:avLst/>
          </a:prstGeom>
          <a:noFill/>
          <a:ln/>
        </p:spPr>
        <p:txBody>
          <a:bodyPr wrap="square" lIns="0" tIns="0" rIns="0" bIns="0" rtlCol="0" anchor="t"/>
          <a:lstStyle/>
          <a:p>
            <a:pPr indent="0" marL="0">
              <a:buNone/>
            </a:pPr>
            <a:r>
              <a:rPr lang="en-US" sz="1400" b="1" dirty="0">
                <a:solidFill>
                  <a:srgbClr val="3FD0FF"/>
                </a:solidFill>
                <a:latin typeface="Courier New" pitchFamily="34" charset="0"/>
                <a:ea typeface="Courier New" pitchFamily="34" charset="-122"/>
                <a:cs typeface="Courier New" pitchFamily="34" charset="-120"/>
              </a:rPr>
              <a:t>Certificate</a:t>
            </a:r>
            <a:endParaRPr lang="en-US" sz="1400" dirty="0"/>
          </a:p>
        </p:txBody>
      </p:sp>
      <p:sp>
        <p:nvSpPr>
          <p:cNvPr id="35" name="Text 31"/>
          <p:cNvSpPr txBox="1"/>
          <p:nvPr/>
        </p:nvSpPr>
        <p:spPr>
          <a:xfrm>
            <a:off x="8046720" y="5120640"/>
            <a:ext cx="3383280" cy="292608"/>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Kept current; renewed after any IDS change</a:t>
            </a:r>
            <a:endParaRPr lang="en-US" sz="1400" dirty="0"/>
          </a:p>
        </p:txBody>
      </p:sp>
      <p:sp>
        <p:nvSpPr>
          <p:cNvPr id="36" name="Shape 32"/>
          <p:cNvSpPr/>
          <p:nvPr/>
        </p:nvSpPr>
        <p:spPr>
          <a:xfrm>
            <a:off x="548640" y="5779008"/>
            <a:ext cx="11091672" cy="457200"/>
          </a:xfrm>
          <a:prstGeom prst="roundRect">
            <a:avLst>
              <a:gd name="adj" fmla="val 16000"/>
            </a:avLst>
          </a:prstGeom>
          <a:solidFill>
            <a:srgbClr val="2B2213"/>
          </a:solidFill>
          <a:ln w="9525">
            <a:solidFill>
              <a:srgbClr val="5A4520"/>
            </a:solidFill>
            <a:prstDash val="solid"/>
          </a:ln>
        </p:spPr>
      </p:sp>
      <p:sp>
        <p:nvSpPr>
          <p:cNvPr id="37" name="Text 33"/>
          <p:cNvSpPr txBox="1"/>
          <p:nvPr/>
        </p:nvSpPr>
        <p:spPr>
          <a:xfrm>
            <a:off x="777240" y="5779008"/>
            <a:ext cx="10698480" cy="457200"/>
          </a:xfrm>
          <a:prstGeom prst="rect">
            <a:avLst/>
          </a:prstGeom>
          <a:noFill/>
          <a:ln/>
        </p:spPr>
        <p:txBody>
          <a:bodyPr wrap="square" lIns="0" tIns="0" rIns="0" bIns="0" rtlCol="0" anchor="ctr"/>
          <a:lstStyle/>
          <a:p>
            <a:pPr indent="0" marL="0">
              <a:buNone/>
            </a:pPr>
            <a:r>
              <a:rPr lang="en-US" sz="1400" b="1" dirty="0">
                <a:solidFill>
                  <a:srgbClr val="FFB547"/>
                </a:solidFill>
                <a:latin typeface="Calibri" pitchFamily="34" charset="0"/>
                <a:ea typeface="Calibri" pitchFamily="34" charset="-122"/>
                <a:cs typeface="Calibri" pitchFamily="34" charset="-120"/>
              </a:rPr>
              <a:t>Trap: </a:t>
            </a:r>
            <a:pPr indent="0" marL="0">
              <a:buNone/>
            </a:pPr>
            <a:r>
              <a:rPr lang="en-US" sz="1400" dirty="0">
                <a:solidFill>
                  <a:srgbClr val="E6EEF5"/>
                </a:solidFill>
                <a:latin typeface="Calibri" pitchFamily="34" charset="0"/>
                <a:ea typeface="Calibri" pitchFamily="34" charset="-122"/>
                <a:cs typeface="Calibri" pitchFamily="34" charset="-120"/>
              </a:rPr>
              <a:t>web glossaries that rank “Extent 1–5” with 5 as complete coverage are wrong. Extent is not a TEMPEST, RF or acoustic rating.</a:t>
            </a:r>
            <a:endParaRPr lang="en-US" sz="14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txBox="1"/>
          <p:nvPr/>
        </p:nvSpPr>
        <p:spPr>
          <a:xfrm>
            <a:off x="548640" y="384048"/>
            <a:ext cx="8229600" cy="274320"/>
          </a:xfrm>
          <a:prstGeom prst="rect">
            <a:avLst/>
          </a:prstGeom>
          <a:noFill/>
          <a:ln/>
        </p:spPr>
        <p:txBody>
          <a:bodyPr wrap="square" lIns="0" tIns="0" rIns="0" bIns="0" rtlCol="0" anchor="t"/>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15 · ACCESS CONTROL</a:t>
            </a:r>
            <a:endParaRPr lang="en-US" sz="1400" dirty="0"/>
          </a:p>
        </p:txBody>
      </p:sp>
      <p:sp>
        <p:nvSpPr>
          <p:cNvPr id="3" name="Text 1"/>
          <p:cNvSpPr txBox="1"/>
          <p:nvPr/>
        </p:nvSpPr>
        <p:spPr>
          <a:xfrm>
            <a:off x="548640" y="676656"/>
            <a:ext cx="11091672" cy="713232"/>
          </a:xfrm>
          <a:prstGeom prst="rect">
            <a:avLst/>
          </a:prstGeom>
          <a:noFill/>
          <a:ln/>
        </p:spPr>
        <p:txBody>
          <a:bodyPr wrap="square" lIns="0" tIns="0" rIns="0" bIns="0" rtlCol="0" anchor="ctr"/>
          <a:lstStyle/>
          <a:p>
            <a:pPr indent="0" marL="0">
              <a:buNone/>
            </a:pPr>
            <a:r>
              <a:rPr lang="en-US" sz="3200" b="1" dirty="0">
                <a:solidFill>
                  <a:srgbClr val="E6EEF5"/>
                </a:solidFill>
                <a:latin typeface="Arial" pitchFamily="34" charset="0"/>
                <a:ea typeface="Arial" pitchFamily="34" charset="-122"/>
                <a:cs typeface="Arial" pitchFamily="34" charset="-120"/>
              </a:rPr>
              <a:t>Access control and identity</a:t>
            </a:r>
            <a:endParaRPr lang="en-US" sz="3200" dirty="0"/>
          </a:p>
        </p:txBody>
      </p:sp>
      <p:sp>
        <p:nvSpPr>
          <p:cNvPr id="4" name="Text 2"/>
          <p:cNvSpPr txBox="1"/>
          <p:nvPr/>
        </p:nvSpPr>
        <p:spPr>
          <a:xfrm>
            <a:off x="548640" y="6382512"/>
            <a:ext cx="9692640" cy="274320"/>
          </a:xfrm>
          <a:prstGeom prst="rect">
            <a:avLst/>
          </a:prstGeom>
          <a:noFill/>
          <a:ln/>
        </p:spPr>
        <p:txBody>
          <a:bodyPr wrap="square" lIns="0" tIns="0" rIns="0" bIns="0" rtlCol="0" anchor="ctr"/>
          <a:lstStyle/>
          <a:p>
            <a:pPr indent="0" marL="0">
              <a:buNone/>
            </a:pPr>
            <a:r>
              <a:rPr lang="en-US" sz="1400" dirty="0">
                <a:solidFill>
                  <a:srgbClr val="7D90A4"/>
                </a:solidFill>
                <a:latin typeface="Calibri" pitchFamily="34" charset="0"/>
                <a:ea typeface="Calibri" pitchFamily="34" charset="-122"/>
                <a:cs typeface="Calibri" pitchFamily="34" charset="-120"/>
              </a:rPr>
              <a:t>Sources: ICS 705-1 §G.2.b · FFC v1.5 §C.1 · UFC 4-010-05 · NIST FIPS 140-3 transition · Hirsch datasheets</a:t>
            </a:r>
            <a:endParaRPr lang="en-US" sz="1400" dirty="0"/>
          </a:p>
        </p:txBody>
      </p:sp>
      <p:sp>
        <p:nvSpPr>
          <p:cNvPr id="5" name="Text 3"/>
          <p:cNvSpPr txBox="1"/>
          <p:nvPr/>
        </p:nvSpPr>
        <p:spPr>
          <a:xfrm>
            <a:off x="10360152" y="6382512"/>
            <a:ext cx="1280160" cy="274320"/>
          </a:xfrm>
          <a:prstGeom prst="rect">
            <a:avLst/>
          </a:prstGeom>
          <a:noFill/>
          <a:ln/>
        </p:spPr>
        <p:txBody>
          <a:bodyPr wrap="square" lIns="0" tIns="0" rIns="0" bIns="0" rtlCol="0" anchor="ctr"/>
          <a:lstStyle/>
          <a:p>
            <a:pPr algn="r" indent="0" marL="0">
              <a:buNone/>
            </a:pPr>
            <a:r>
              <a:rPr lang="en-US" sz="1400" dirty="0">
                <a:solidFill>
                  <a:srgbClr val="7D90A4"/>
                </a:solidFill>
                <a:latin typeface="Courier New" pitchFamily="34" charset="0"/>
                <a:ea typeface="Courier New" pitchFamily="34" charset="-122"/>
                <a:cs typeface="Courier New" pitchFamily="34" charset="-120"/>
              </a:rPr>
              <a:t>15 / 24</a:t>
            </a:r>
            <a:endParaRPr lang="en-US" sz="1400" dirty="0"/>
          </a:p>
        </p:txBody>
      </p:sp>
      <p:sp>
        <p:nvSpPr>
          <p:cNvPr id="6" name="Shape 4"/>
          <p:cNvSpPr/>
          <p:nvPr/>
        </p:nvSpPr>
        <p:spPr>
          <a:xfrm>
            <a:off x="548640" y="1627632"/>
            <a:ext cx="2240280" cy="512064"/>
          </a:xfrm>
          <a:prstGeom prst="roundRect">
            <a:avLst>
              <a:gd name="adj" fmla="val 14286"/>
            </a:avLst>
          </a:prstGeom>
          <a:solidFill>
            <a:srgbClr val="0B121B"/>
          </a:solidFill>
          <a:ln w="9525">
            <a:solidFill>
              <a:srgbClr val="1F5A73"/>
            </a:solidFill>
            <a:prstDash val="solid"/>
          </a:ln>
        </p:spPr>
      </p:sp>
      <p:sp>
        <p:nvSpPr>
          <p:cNvPr id="7" name="Text 5"/>
          <p:cNvSpPr txBox="1"/>
          <p:nvPr/>
        </p:nvSpPr>
        <p:spPr>
          <a:xfrm>
            <a:off x="685800" y="1627632"/>
            <a:ext cx="2057400" cy="512064"/>
          </a:xfrm>
          <a:prstGeom prst="rect">
            <a:avLst/>
          </a:prstGeom>
          <a:noFill/>
          <a:ln/>
        </p:spPr>
        <p:txBody>
          <a:bodyPr wrap="square" lIns="0" tIns="0" rIns="0" bIns="0" rtlCol="0" anchor="ctr"/>
          <a:lstStyle/>
          <a:p>
            <a:pPr indent="0" marL="0">
              <a:buNone/>
            </a:pPr>
            <a:r>
              <a:rPr lang="en-US" sz="1400" b="1" dirty="0">
                <a:solidFill>
                  <a:srgbClr val="3FD0FF"/>
                </a:solidFill>
                <a:latin typeface="Calibri" pitchFamily="34" charset="0"/>
                <a:ea typeface="Calibri" pitchFamily="34" charset="-122"/>
                <a:cs typeface="Calibri" pitchFamily="34" charset="-120"/>
              </a:rPr>
              <a:t>Card  </a:t>
            </a:r>
            <a:pPr indent="0" marL="0">
              <a:buNone/>
            </a:pPr>
            <a:r>
              <a:rPr lang="en-US" sz="1400" dirty="0">
                <a:solidFill>
                  <a:srgbClr val="A9BACB"/>
                </a:solidFill>
                <a:latin typeface="Calibri" pitchFamily="34" charset="0"/>
                <a:ea typeface="Calibri" pitchFamily="34" charset="-122"/>
                <a:cs typeface="Calibri" pitchFamily="34" charset="-120"/>
              </a:rPr>
              <a:t>something you have</a:t>
            </a:r>
            <a:endParaRPr lang="en-US" sz="1400" dirty="0"/>
          </a:p>
        </p:txBody>
      </p:sp>
      <p:sp>
        <p:nvSpPr>
          <p:cNvPr id="8" name="Shape 6"/>
          <p:cNvSpPr/>
          <p:nvPr/>
        </p:nvSpPr>
        <p:spPr>
          <a:xfrm>
            <a:off x="548640" y="2231136"/>
            <a:ext cx="2240280" cy="512064"/>
          </a:xfrm>
          <a:prstGeom prst="roundRect">
            <a:avLst>
              <a:gd name="adj" fmla="val 14286"/>
            </a:avLst>
          </a:prstGeom>
          <a:solidFill>
            <a:srgbClr val="0B121B"/>
          </a:solidFill>
          <a:ln w="9525">
            <a:solidFill>
              <a:srgbClr val="1F5A73"/>
            </a:solidFill>
            <a:prstDash val="solid"/>
          </a:ln>
        </p:spPr>
      </p:sp>
      <p:sp>
        <p:nvSpPr>
          <p:cNvPr id="9" name="Text 7"/>
          <p:cNvSpPr txBox="1"/>
          <p:nvPr/>
        </p:nvSpPr>
        <p:spPr>
          <a:xfrm>
            <a:off x="685800" y="2231136"/>
            <a:ext cx="2057400" cy="512064"/>
          </a:xfrm>
          <a:prstGeom prst="rect">
            <a:avLst/>
          </a:prstGeom>
          <a:noFill/>
          <a:ln/>
        </p:spPr>
        <p:txBody>
          <a:bodyPr wrap="square" lIns="0" tIns="0" rIns="0" bIns="0" rtlCol="0" anchor="ctr"/>
          <a:lstStyle/>
          <a:p>
            <a:pPr indent="0" marL="0">
              <a:buNone/>
            </a:pPr>
            <a:r>
              <a:rPr lang="en-US" sz="1400" b="1" dirty="0">
                <a:solidFill>
                  <a:srgbClr val="3FD0FF"/>
                </a:solidFill>
                <a:latin typeface="Calibri" pitchFamily="34" charset="0"/>
                <a:ea typeface="Calibri" pitchFamily="34" charset="-122"/>
                <a:cs typeface="Calibri" pitchFamily="34" charset="-120"/>
              </a:rPr>
              <a:t>PIN  </a:t>
            </a:r>
            <a:pPr indent="0" marL="0">
              <a:buNone/>
            </a:pPr>
            <a:r>
              <a:rPr lang="en-US" sz="1400" dirty="0">
                <a:solidFill>
                  <a:srgbClr val="A9BACB"/>
                </a:solidFill>
                <a:latin typeface="Calibri" pitchFamily="34" charset="0"/>
                <a:ea typeface="Calibri" pitchFamily="34" charset="-122"/>
                <a:cs typeface="Calibri" pitchFamily="34" charset="-120"/>
              </a:rPr>
              <a:t>something you know</a:t>
            </a:r>
            <a:endParaRPr lang="en-US" sz="1400" dirty="0"/>
          </a:p>
        </p:txBody>
      </p:sp>
      <p:sp>
        <p:nvSpPr>
          <p:cNvPr id="10" name="Shape 8"/>
          <p:cNvSpPr/>
          <p:nvPr/>
        </p:nvSpPr>
        <p:spPr>
          <a:xfrm>
            <a:off x="548640" y="2834640"/>
            <a:ext cx="2240280" cy="512064"/>
          </a:xfrm>
          <a:prstGeom prst="roundRect">
            <a:avLst>
              <a:gd name="adj" fmla="val 14286"/>
            </a:avLst>
          </a:prstGeom>
          <a:solidFill>
            <a:srgbClr val="0B121B"/>
          </a:solidFill>
          <a:ln w="9525">
            <a:solidFill>
              <a:srgbClr val="2A3F55"/>
            </a:solidFill>
            <a:prstDash val="dash"/>
          </a:ln>
        </p:spPr>
      </p:sp>
      <p:sp>
        <p:nvSpPr>
          <p:cNvPr id="11" name="Text 9"/>
          <p:cNvSpPr txBox="1"/>
          <p:nvPr/>
        </p:nvSpPr>
        <p:spPr>
          <a:xfrm>
            <a:off x="685800" y="2834640"/>
            <a:ext cx="2057400" cy="512064"/>
          </a:xfrm>
          <a:prstGeom prst="rect">
            <a:avLst/>
          </a:prstGeom>
          <a:noFill/>
          <a:ln/>
        </p:spPr>
        <p:txBody>
          <a:bodyPr wrap="square" lIns="0" tIns="0" rIns="0" bIns="0" rtlCol="0" anchor="ctr"/>
          <a:lstStyle/>
          <a:p>
            <a:pPr indent="0" marL="0">
              <a:buNone/>
            </a:pPr>
            <a:r>
              <a:rPr lang="en-US" sz="1400" b="1" dirty="0">
                <a:solidFill>
                  <a:srgbClr val="7D90A4"/>
                </a:solidFill>
                <a:latin typeface="Calibri" pitchFamily="34" charset="0"/>
                <a:ea typeface="Calibri" pitchFamily="34" charset="-122"/>
                <a:cs typeface="Calibri" pitchFamily="34" charset="-120"/>
              </a:rPr>
              <a:t>Biometric  </a:t>
            </a:r>
            <a:pPr indent="0" marL="0">
              <a:buNone/>
            </a:pPr>
            <a:r>
              <a:rPr lang="en-US" sz="1400" dirty="0">
                <a:solidFill>
                  <a:srgbClr val="A9BACB"/>
                </a:solidFill>
                <a:latin typeface="Calibri" pitchFamily="34" charset="0"/>
                <a:ea typeface="Calibri" pitchFamily="34" charset="-122"/>
                <a:cs typeface="Calibri" pitchFamily="34" charset="-120"/>
              </a:rPr>
              <a:t>optional</a:t>
            </a:r>
            <a:endParaRPr lang="en-US" sz="1400" dirty="0"/>
          </a:p>
        </p:txBody>
      </p:sp>
      <p:sp>
        <p:nvSpPr>
          <p:cNvPr id="12" name="Shape 10"/>
          <p:cNvSpPr/>
          <p:nvPr/>
        </p:nvSpPr>
        <p:spPr>
          <a:xfrm>
            <a:off x="2880360" y="2322576"/>
            <a:ext cx="411480" cy="0"/>
          </a:xfrm>
          <a:prstGeom prst="line">
            <a:avLst/>
          </a:prstGeom>
          <a:noFill/>
          <a:ln w="19050">
            <a:solidFill>
              <a:srgbClr val="3FD0FF"/>
            </a:solidFill>
            <a:prstDash val="solid"/>
            <a:tailEnd type="triangle"/>
          </a:ln>
        </p:spPr>
      </p:sp>
      <p:sp>
        <p:nvSpPr>
          <p:cNvPr id="13" name="Shape 11"/>
          <p:cNvSpPr/>
          <p:nvPr/>
        </p:nvSpPr>
        <p:spPr>
          <a:xfrm>
            <a:off x="3383280" y="1783080"/>
            <a:ext cx="1691640" cy="1097280"/>
          </a:xfrm>
          <a:prstGeom prst="roundRect">
            <a:avLst>
              <a:gd name="adj" fmla="val 6667"/>
            </a:avLst>
          </a:prstGeom>
          <a:solidFill>
            <a:srgbClr val="101A26"/>
          </a:solidFill>
          <a:ln w="9525">
            <a:solidFill>
              <a:srgbClr val="3FD0FF"/>
            </a:solidFill>
            <a:prstDash val="solid"/>
          </a:ln>
        </p:spPr>
      </p:sp>
      <p:sp>
        <p:nvSpPr>
          <p:cNvPr id="14" name="Shape 12"/>
          <p:cNvSpPr/>
          <p:nvPr/>
        </p:nvSpPr>
        <p:spPr>
          <a:xfrm>
            <a:off x="3520440" y="1892808"/>
            <a:ext cx="384048" cy="384048"/>
          </a:xfrm>
          <a:prstGeom prst="ellipse">
            <a:avLst/>
          </a:prstGeom>
          <a:solidFill>
            <a:srgbClr val="101A26"/>
          </a:solidFill>
          <a:ln w="12700">
            <a:solidFill>
              <a:srgbClr val="3FD0FF"/>
            </a:solidFill>
            <a:prstDash val="solid"/>
          </a:ln>
        </p:spPr>
      </p:sp>
      <p:pic>
        <p:nvPicPr>
          <p:cNvPr id="15" name="Image 0" descr="preencoded.png">    </p:cNvPr>
          <p:cNvPicPr>
            <a:picLocks noChangeAspect="1"/>
          </p:cNvPicPr>
          <p:nvPr/>
        </p:nvPicPr>
        <p:blipFill>
          <a:blip r:embed="rId1"/>
          <a:stretch>
            <a:fillRect/>
          </a:stretch>
        </p:blipFill>
        <p:spPr>
          <a:xfrm>
            <a:off x="3612612" y="1984980"/>
            <a:ext cx="199705" cy="199705"/>
          </a:xfrm>
          <a:prstGeom prst="rect">
            <a:avLst/>
          </a:prstGeom>
        </p:spPr>
      </p:pic>
      <p:sp>
        <p:nvSpPr>
          <p:cNvPr id="16" name="Text 13"/>
          <p:cNvSpPr txBox="1"/>
          <p:nvPr/>
        </p:nvSpPr>
        <p:spPr>
          <a:xfrm>
            <a:off x="3520440" y="2304288"/>
            <a:ext cx="1463040" cy="548640"/>
          </a:xfrm>
          <a:prstGeom prst="rect">
            <a:avLst/>
          </a:prstGeom>
          <a:noFill/>
          <a:ln/>
        </p:spPr>
        <p:txBody>
          <a:bodyPr wrap="square" lIns="0" tIns="0" rIns="0" bIns="0" rtlCol="0" anchor="t"/>
          <a:lstStyle/>
          <a:p>
            <a:pPr indent="0" marL="0">
              <a:buNone/>
            </a:pPr>
            <a:r>
              <a:rPr lang="en-US" sz="1400" dirty="0">
                <a:solidFill>
                  <a:srgbClr val="E6EEF5"/>
                </a:solidFill>
                <a:latin typeface="Calibri" pitchFamily="34" charset="0"/>
                <a:ea typeface="Calibri" pitchFamily="34" charset="-122"/>
                <a:cs typeface="Calibri" pitchFamily="34" charset="-120"/>
              </a:rPr>
              <a:t>Reader + keypad, tamper-protected</a:t>
            </a:r>
            <a:endParaRPr lang="en-US" sz="1400" dirty="0"/>
          </a:p>
        </p:txBody>
      </p:sp>
      <p:sp>
        <p:nvSpPr>
          <p:cNvPr id="17" name="Shape 14"/>
          <p:cNvSpPr/>
          <p:nvPr/>
        </p:nvSpPr>
        <p:spPr>
          <a:xfrm>
            <a:off x="5074920" y="2331720"/>
            <a:ext cx="1737360" cy="0"/>
          </a:xfrm>
          <a:prstGeom prst="line">
            <a:avLst/>
          </a:prstGeom>
          <a:noFill/>
          <a:ln w="25400">
            <a:solidFill>
              <a:srgbClr val="3DDC97"/>
            </a:solidFill>
            <a:prstDash val="dash"/>
          </a:ln>
        </p:spPr>
      </p:sp>
      <p:sp>
        <p:nvSpPr>
          <p:cNvPr id="18" name="Shape 15"/>
          <p:cNvSpPr/>
          <p:nvPr/>
        </p:nvSpPr>
        <p:spPr>
          <a:xfrm>
            <a:off x="5760720" y="2130552"/>
            <a:ext cx="402336" cy="402336"/>
          </a:xfrm>
          <a:prstGeom prst="ellipse">
            <a:avLst/>
          </a:prstGeom>
          <a:solidFill>
            <a:srgbClr val="05080D"/>
          </a:solidFill>
          <a:ln w="12700">
            <a:solidFill>
              <a:srgbClr val="3DDC97"/>
            </a:solidFill>
            <a:prstDash val="solid"/>
          </a:ln>
        </p:spPr>
      </p:sp>
      <p:pic>
        <p:nvPicPr>
          <p:cNvPr id="19" name="Image 1" descr="preencoded.png">    </p:cNvPr>
          <p:cNvPicPr>
            <a:picLocks noChangeAspect="1"/>
          </p:cNvPicPr>
          <p:nvPr/>
        </p:nvPicPr>
        <p:blipFill>
          <a:blip r:embed="rId2"/>
          <a:stretch>
            <a:fillRect/>
          </a:stretch>
        </p:blipFill>
        <p:spPr>
          <a:xfrm>
            <a:off x="5857281" y="2227113"/>
            <a:ext cx="209215" cy="209215"/>
          </a:xfrm>
          <a:prstGeom prst="rect">
            <a:avLst/>
          </a:prstGeom>
        </p:spPr>
      </p:pic>
      <p:sp>
        <p:nvSpPr>
          <p:cNvPr id="20" name="Text 16"/>
          <p:cNvSpPr txBox="1"/>
          <p:nvPr/>
        </p:nvSpPr>
        <p:spPr>
          <a:xfrm>
            <a:off x="5120640" y="2596896"/>
            <a:ext cx="1691640" cy="457200"/>
          </a:xfrm>
          <a:prstGeom prst="rect">
            <a:avLst/>
          </a:prstGeom>
          <a:noFill/>
          <a:ln/>
        </p:spPr>
        <p:txBody>
          <a:bodyPr wrap="square" lIns="0" tIns="0" rIns="0" bIns="0" rtlCol="0" anchor="t"/>
          <a:lstStyle/>
          <a:p>
            <a:pPr algn="ctr" indent="0" marL="0">
              <a:buNone/>
            </a:pPr>
            <a:r>
              <a:rPr lang="en-US" sz="1400" dirty="0">
                <a:solidFill>
                  <a:srgbClr val="3DDC97"/>
                </a:solidFill>
                <a:latin typeface="Calibri" pitchFamily="34" charset="0"/>
                <a:ea typeface="Calibri" pitchFamily="34" charset="-122"/>
                <a:cs typeface="Calibri" pitchFamily="34" charset="-120"/>
              </a:rPr>
              <a:t>FIPS-validated encryption</a:t>
            </a:r>
            <a:endParaRPr lang="en-US" sz="1400" dirty="0"/>
          </a:p>
        </p:txBody>
      </p:sp>
      <p:sp>
        <p:nvSpPr>
          <p:cNvPr id="21" name="Shape 17"/>
          <p:cNvSpPr/>
          <p:nvPr/>
        </p:nvSpPr>
        <p:spPr>
          <a:xfrm>
            <a:off x="6903720" y="1572768"/>
            <a:ext cx="4736592" cy="1783080"/>
          </a:xfrm>
          <a:prstGeom prst="roundRect">
            <a:avLst>
              <a:gd name="adj" fmla="val 4103"/>
            </a:avLst>
          </a:prstGeom>
          <a:solidFill>
            <a:srgbClr val="0E2A38"/>
          </a:solidFill>
          <a:ln w="15875">
            <a:solidFill>
              <a:srgbClr val="3FD0FF"/>
            </a:solidFill>
            <a:prstDash val="dash"/>
          </a:ln>
        </p:spPr>
      </p:sp>
      <p:sp>
        <p:nvSpPr>
          <p:cNvPr id="22" name="Text 18"/>
          <p:cNvSpPr txBox="1"/>
          <p:nvPr/>
        </p:nvSpPr>
        <p:spPr>
          <a:xfrm>
            <a:off x="7086600" y="1645920"/>
            <a:ext cx="4480560" cy="329184"/>
          </a:xfrm>
          <a:prstGeom prst="rect">
            <a:avLst/>
          </a:prstGeom>
          <a:noFill/>
          <a:ln/>
        </p:spPr>
        <p:txBody>
          <a:bodyPr wrap="square" lIns="0" tIns="0" rIns="0" bIns="0" rtlCol="0" anchor="ctr"/>
          <a:lstStyle/>
          <a:p>
            <a:pPr indent="0" marL="0">
              <a:buNone/>
            </a:pPr>
            <a:r>
              <a:rPr lang="en-US" sz="1400" b="1" dirty="0">
                <a:solidFill>
                  <a:srgbClr val="3FD0FF"/>
                </a:solidFill>
                <a:latin typeface="Calibri" pitchFamily="34" charset="0"/>
                <a:ea typeface="Calibri" pitchFamily="34" charset="-122"/>
                <a:cs typeface="Calibri" pitchFamily="34" charset="-120"/>
              </a:rPr>
              <a:t>Inside the SCIF or a SECRET-controlled, alarmed area</a:t>
            </a:r>
            <a:endParaRPr lang="en-US" sz="1400" dirty="0"/>
          </a:p>
        </p:txBody>
      </p:sp>
      <p:sp>
        <p:nvSpPr>
          <p:cNvPr id="23" name="Shape 19"/>
          <p:cNvSpPr/>
          <p:nvPr/>
        </p:nvSpPr>
        <p:spPr>
          <a:xfrm>
            <a:off x="7132320" y="2103120"/>
            <a:ext cx="2011680" cy="1051560"/>
          </a:xfrm>
          <a:prstGeom prst="roundRect">
            <a:avLst>
              <a:gd name="adj" fmla="val 6957"/>
            </a:avLst>
          </a:prstGeom>
          <a:solidFill>
            <a:srgbClr val="0B121B"/>
          </a:solidFill>
          <a:ln w="9525">
            <a:solidFill>
              <a:srgbClr val="2A3F55"/>
            </a:solidFill>
            <a:prstDash val="solid"/>
          </a:ln>
        </p:spPr>
      </p:sp>
      <p:pic>
        <p:nvPicPr>
          <p:cNvPr id="24" name="Image 2" descr="preencoded.png">    </p:cNvPr>
          <p:cNvPicPr>
            <a:picLocks noChangeAspect="1"/>
          </p:cNvPicPr>
          <p:nvPr/>
        </p:nvPicPr>
        <p:blipFill>
          <a:blip r:embed="rId3"/>
          <a:stretch>
            <a:fillRect/>
          </a:stretch>
        </p:blipFill>
        <p:spPr>
          <a:xfrm>
            <a:off x="7315200" y="2395728"/>
            <a:ext cx="438912" cy="438912"/>
          </a:xfrm>
          <a:prstGeom prst="rect">
            <a:avLst/>
          </a:prstGeom>
        </p:spPr>
      </p:pic>
      <p:sp>
        <p:nvSpPr>
          <p:cNvPr id="25" name="Text 20"/>
          <p:cNvSpPr txBox="1"/>
          <p:nvPr/>
        </p:nvSpPr>
        <p:spPr>
          <a:xfrm>
            <a:off x="7863840" y="2103120"/>
            <a:ext cx="1234440" cy="1051560"/>
          </a:xfrm>
          <a:prstGeom prst="rect">
            <a:avLst/>
          </a:prstGeom>
          <a:noFill/>
          <a:ln/>
        </p:spPr>
        <p:txBody>
          <a:bodyPr wrap="square" lIns="0" tIns="0" rIns="0" bIns="0" rtlCol="0" anchor="ctr"/>
          <a:lstStyle/>
          <a:p>
            <a:pPr indent="0" marL="0">
              <a:buNone/>
            </a:pPr>
            <a:r>
              <a:rPr lang="en-US" sz="1500" b="1" dirty="0">
                <a:solidFill>
                  <a:srgbClr val="E6EEF5"/>
                </a:solidFill>
                <a:latin typeface="Calibri" pitchFamily="34" charset="0"/>
                <a:ea typeface="Calibri" pitchFamily="34" charset="-122"/>
                <a:cs typeface="Calibri" pitchFamily="34" charset="-120"/>
              </a:rPr>
              <a:t>Controller</a:t>
            </a:r>
            <a:endParaRPr lang="en-US" sz="1500" dirty="0"/>
          </a:p>
        </p:txBody>
      </p:sp>
      <p:sp>
        <p:nvSpPr>
          <p:cNvPr id="26" name="Shape 21"/>
          <p:cNvSpPr/>
          <p:nvPr/>
        </p:nvSpPr>
        <p:spPr>
          <a:xfrm>
            <a:off x="9144000" y="2624328"/>
            <a:ext cx="274320" cy="0"/>
          </a:xfrm>
          <a:prstGeom prst="line">
            <a:avLst/>
          </a:prstGeom>
          <a:noFill/>
          <a:ln w="19050">
            <a:solidFill>
              <a:srgbClr val="3FD0FF"/>
            </a:solidFill>
            <a:prstDash val="solid"/>
            <a:headEnd type="triangle"/>
            <a:tailEnd type="triangle"/>
          </a:ln>
        </p:spPr>
      </p:sp>
      <p:sp>
        <p:nvSpPr>
          <p:cNvPr id="27" name="Shape 22"/>
          <p:cNvSpPr/>
          <p:nvPr/>
        </p:nvSpPr>
        <p:spPr>
          <a:xfrm>
            <a:off x="9418320" y="2103120"/>
            <a:ext cx="2011680" cy="1051560"/>
          </a:xfrm>
          <a:prstGeom prst="roundRect">
            <a:avLst>
              <a:gd name="adj" fmla="val 6957"/>
            </a:avLst>
          </a:prstGeom>
          <a:solidFill>
            <a:srgbClr val="0B121B"/>
          </a:solidFill>
          <a:ln w="9525">
            <a:solidFill>
              <a:srgbClr val="2A3F55"/>
            </a:solidFill>
            <a:prstDash val="solid"/>
          </a:ln>
        </p:spPr>
      </p:sp>
      <p:pic>
        <p:nvPicPr>
          <p:cNvPr id="28" name="Image 3" descr="preencoded.png">    </p:cNvPr>
          <p:cNvPicPr>
            <a:picLocks noChangeAspect="1"/>
          </p:cNvPicPr>
          <p:nvPr/>
        </p:nvPicPr>
        <p:blipFill>
          <a:blip r:embed="rId4"/>
          <a:stretch>
            <a:fillRect/>
          </a:stretch>
        </p:blipFill>
        <p:spPr>
          <a:xfrm>
            <a:off x="9601200" y="2395728"/>
            <a:ext cx="438912" cy="438912"/>
          </a:xfrm>
          <a:prstGeom prst="rect">
            <a:avLst/>
          </a:prstGeom>
        </p:spPr>
      </p:pic>
      <p:sp>
        <p:nvSpPr>
          <p:cNvPr id="29" name="Text 23"/>
          <p:cNvSpPr txBox="1"/>
          <p:nvPr/>
        </p:nvSpPr>
        <p:spPr>
          <a:xfrm>
            <a:off x="10149840" y="2103120"/>
            <a:ext cx="1234440" cy="1051560"/>
          </a:xfrm>
          <a:prstGeom prst="rect">
            <a:avLst/>
          </a:prstGeom>
          <a:noFill/>
          <a:ln/>
        </p:spPr>
        <p:txBody>
          <a:bodyPr wrap="square" lIns="0" tIns="0" rIns="0" bIns="0" rtlCol="0" anchor="ctr"/>
          <a:lstStyle/>
          <a:p>
            <a:pPr indent="0" marL="0">
              <a:buNone/>
            </a:pPr>
            <a:r>
              <a:rPr lang="en-US" sz="1500" b="1" dirty="0">
                <a:solidFill>
                  <a:srgbClr val="E6EEF5"/>
                </a:solidFill>
                <a:latin typeface="Calibri" pitchFamily="34" charset="0"/>
                <a:ea typeface="Calibri" pitchFamily="34" charset="-122"/>
                <a:cs typeface="Calibri" pitchFamily="34" charset="-120"/>
              </a:rPr>
              <a:t>Head-end server</a:t>
            </a:r>
            <a:endParaRPr lang="en-US" sz="1500" dirty="0"/>
          </a:p>
        </p:txBody>
      </p:sp>
      <p:sp>
        <p:nvSpPr>
          <p:cNvPr id="30" name="Shape 24"/>
          <p:cNvSpPr/>
          <p:nvPr/>
        </p:nvSpPr>
        <p:spPr>
          <a:xfrm>
            <a:off x="548640" y="3611880"/>
            <a:ext cx="5486400" cy="2560320"/>
          </a:xfrm>
          <a:prstGeom prst="roundRect">
            <a:avLst>
              <a:gd name="adj" fmla="val 2857"/>
            </a:avLst>
          </a:prstGeom>
          <a:solidFill>
            <a:srgbClr val="0B121B"/>
          </a:solidFill>
          <a:ln w="9525">
            <a:solidFill>
              <a:srgbClr val="1E2E40"/>
            </a:solidFill>
            <a:prstDash val="solid"/>
          </a:ln>
        </p:spPr>
      </p:sp>
      <p:sp>
        <p:nvSpPr>
          <p:cNvPr id="31" name="Text 25"/>
          <p:cNvSpPr txBox="1"/>
          <p:nvPr/>
        </p:nvSpPr>
        <p:spPr>
          <a:xfrm>
            <a:off x="777240" y="3749040"/>
            <a:ext cx="5029200" cy="274320"/>
          </a:xfrm>
          <a:prstGeom prst="rect">
            <a:avLst/>
          </a:prstGeom>
          <a:noFill/>
          <a:ln/>
        </p:spPr>
        <p:txBody>
          <a:bodyPr wrap="square" lIns="0" tIns="0" rIns="0" bIns="0" rtlCol="0" anchor="ctr"/>
          <a:lstStyle/>
          <a:p>
            <a:pPr indent="0" marL="0">
              <a:buNone/>
            </a:pPr>
            <a:r>
              <a:rPr lang="en-US" sz="1400" b="1" spc="100" kern="0" dirty="0">
                <a:solidFill>
                  <a:srgbClr val="FFB547"/>
                </a:solidFill>
                <a:latin typeface="Courier New" pitchFamily="34" charset="0"/>
                <a:ea typeface="Courier New" pitchFamily="34" charset="-122"/>
                <a:cs typeface="Courier New" pitchFamily="34" charset="-120"/>
              </a:rPr>
              <a:t>RULES THAT FAIL INSPECTIONS</a:t>
            </a:r>
            <a:endParaRPr lang="en-US" sz="1400" dirty="0"/>
          </a:p>
        </p:txBody>
      </p:sp>
      <p:sp>
        <p:nvSpPr>
          <p:cNvPr id="32" name="Text 26"/>
          <p:cNvSpPr txBox="1"/>
          <p:nvPr/>
        </p:nvSpPr>
        <p:spPr>
          <a:xfrm>
            <a:off x="777240" y="4096512"/>
            <a:ext cx="5074920" cy="2011680"/>
          </a:xfrm>
          <a:prstGeom prst="rect">
            <a:avLst/>
          </a:prstGeom>
          <a:noFill/>
          <a:ln/>
        </p:spPr>
        <p:txBody>
          <a:bodyPr wrap="square" lIns="0" tIns="0" rIns="0" bIns="0" rtlCol="0" anchor="t"/>
          <a:lstStyle/>
          <a:p>
            <a:pPr marL="342900" indent="-342900">
              <a:spcAft>
                <a:spcPts val="500"/>
              </a:spcAft>
              <a:buSzPct val="100000"/>
              <a:buChar char="▪"/>
            </a:pPr>
            <a:r>
              <a:rPr lang="en-US" sz="1400" dirty="0">
                <a:solidFill>
                  <a:srgbClr val="E6EEF5"/>
                </a:solidFill>
                <a:latin typeface="Calibri" pitchFamily="34" charset="0"/>
                <a:ea typeface="Calibri" pitchFamily="34" charset="-122"/>
                <a:cs typeface="Calibri" pitchFamily="34" charset="-120"/>
              </a:rPr>
              <a:t>Two technologies at the door. “Card only” mode is single-factor, whatever the reader can do.</a:t>
            </a:r>
            <a:endParaRPr lang="en-US" sz="1400" dirty="0"/>
          </a:p>
          <a:p>
            <a:pPr marL="342900" indent="-342900">
              <a:spcAft>
                <a:spcPts val="500"/>
              </a:spcAft>
              <a:buSzPct val="100000"/>
              <a:buChar char="▪"/>
            </a:pPr>
            <a:r>
              <a:rPr lang="en-US" sz="1400" dirty="0">
                <a:solidFill>
                  <a:srgbClr val="E6EEF5"/>
                </a:solidFill>
                <a:latin typeface="Calibri" pitchFamily="34" charset="0"/>
                <a:ea typeface="Calibri" pitchFamily="34" charset="-122"/>
                <a:cs typeface="Calibri" pitchFamily="34" charset="-120"/>
              </a:rPr>
              <a:t>Access control never secures an empty SCIF.</a:t>
            </a:r>
            <a:endParaRPr lang="en-US" sz="1400" dirty="0"/>
          </a:p>
          <a:p>
            <a:pPr marL="342900" indent="-342900">
              <a:spcAft>
                <a:spcPts val="500"/>
              </a:spcAft>
              <a:buSzPct val="100000"/>
              <a:buChar char="▪"/>
            </a:pPr>
            <a:r>
              <a:rPr lang="en-US" sz="1400" dirty="0">
                <a:solidFill>
                  <a:srgbClr val="E6EEF5"/>
                </a:solidFill>
                <a:latin typeface="Calibri" pitchFamily="34" charset="0"/>
                <a:ea typeface="Calibri" pitchFamily="34" charset="-122"/>
                <a:cs typeface="Calibri" pitchFamily="34" charset="-120"/>
              </a:rPr>
              <a:t>ID data and PINs restricted to SCI-indoctrinated staff.</a:t>
            </a:r>
            <a:endParaRPr lang="en-US" sz="1400" dirty="0"/>
          </a:p>
          <a:p>
            <a:pPr marL="342900" indent="-342900">
              <a:spcAft>
                <a:spcPts val="500"/>
              </a:spcAft>
              <a:buSzPct val="100000"/>
              <a:buChar char="▪"/>
            </a:pPr>
            <a:r>
              <a:rPr lang="en-US" sz="1400" dirty="0">
                <a:solidFill>
                  <a:srgbClr val="E6EEF5"/>
                </a:solidFill>
                <a:latin typeface="Calibri" pitchFamily="34" charset="0"/>
                <a:ea typeface="Calibri" pitchFamily="34" charset="-122"/>
                <a:cs typeface="Calibri" pitchFamily="34" charset="-120"/>
              </a:rPr>
              <a:t>FIPS 140-2 moves to NIST’s historical list on 21 Sep 2026: ask for FIPS 140-3.</a:t>
            </a:r>
            <a:endParaRPr lang="en-US" sz="1400" dirty="0"/>
          </a:p>
        </p:txBody>
      </p:sp>
      <p:sp>
        <p:nvSpPr>
          <p:cNvPr id="33" name="Shape 27"/>
          <p:cNvSpPr/>
          <p:nvPr/>
        </p:nvSpPr>
        <p:spPr>
          <a:xfrm>
            <a:off x="6245352" y="3611880"/>
            <a:ext cx="5394960" cy="2560320"/>
          </a:xfrm>
          <a:prstGeom prst="roundRect">
            <a:avLst>
              <a:gd name="adj" fmla="val 2857"/>
            </a:avLst>
          </a:prstGeom>
          <a:solidFill>
            <a:srgbClr val="0B121B"/>
          </a:solidFill>
          <a:ln w="9525">
            <a:solidFill>
              <a:srgbClr val="1E2E40"/>
            </a:solidFill>
            <a:prstDash val="solid"/>
          </a:ln>
        </p:spPr>
      </p:sp>
      <p:sp>
        <p:nvSpPr>
          <p:cNvPr id="34" name="Shape 28"/>
          <p:cNvSpPr/>
          <p:nvPr/>
        </p:nvSpPr>
        <p:spPr>
          <a:xfrm>
            <a:off x="6245352" y="3611880"/>
            <a:ext cx="201168" cy="0"/>
          </a:xfrm>
          <a:prstGeom prst="line">
            <a:avLst/>
          </a:prstGeom>
          <a:noFill/>
          <a:ln w="19050">
            <a:solidFill>
              <a:srgbClr val="9C8CFF"/>
            </a:solidFill>
            <a:prstDash val="solid"/>
          </a:ln>
        </p:spPr>
      </p:sp>
      <p:sp>
        <p:nvSpPr>
          <p:cNvPr id="35" name="Shape 29"/>
          <p:cNvSpPr/>
          <p:nvPr/>
        </p:nvSpPr>
        <p:spPr>
          <a:xfrm>
            <a:off x="6245352" y="3611880"/>
            <a:ext cx="0" cy="201168"/>
          </a:xfrm>
          <a:prstGeom prst="line">
            <a:avLst/>
          </a:prstGeom>
          <a:noFill/>
          <a:ln w="19050">
            <a:solidFill>
              <a:srgbClr val="9C8CFF"/>
            </a:solidFill>
            <a:prstDash val="solid"/>
          </a:ln>
        </p:spPr>
      </p:sp>
      <p:sp>
        <p:nvSpPr>
          <p:cNvPr id="36" name="Shape 30"/>
          <p:cNvSpPr/>
          <p:nvPr/>
        </p:nvSpPr>
        <p:spPr>
          <a:xfrm>
            <a:off x="11439144" y="3611880"/>
            <a:ext cx="201168" cy="0"/>
          </a:xfrm>
          <a:prstGeom prst="line">
            <a:avLst/>
          </a:prstGeom>
          <a:noFill/>
          <a:ln w="19050">
            <a:solidFill>
              <a:srgbClr val="9C8CFF"/>
            </a:solidFill>
            <a:prstDash val="solid"/>
          </a:ln>
        </p:spPr>
      </p:sp>
      <p:sp>
        <p:nvSpPr>
          <p:cNvPr id="37" name="Shape 31"/>
          <p:cNvSpPr/>
          <p:nvPr/>
        </p:nvSpPr>
        <p:spPr>
          <a:xfrm>
            <a:off x="11640312" y="3611880"/>
            <a:ext cx="0" cy="201168"/>
          </a:xfrm>
          <a:prstGeom prst="line">
            <a:avLst/>
          </a:prstGeom>
          <a:noFill/>
          <a:ln w="19050">
            <a:solidFill>
              <a:srgbClr val="9C8CFF"/>
            </a:solidFill>
            <a:prstDash val="solid"/>
          </a:ln>
        </p:spPr>
      </p:sp>
      <p:sp>
        <p:nvSpPr>
          <p:cNvPr id="38" name="Shape 32"/>
          <p:cNvSpPr/>
          <p:nvPr/>
        </p:nvSpPr>
        <p:spPr>
          <a:xfrm>
            <a:off x="6245352" y="6172200"/>
            <a:ext cx="201168" cy="0"/>
          </a:xfrm>
          <a:prstGeom prst="line">
            <a:avLst/>
          </a:prstGeom>
          <a:noFill/>
          <a:ln w="19050">
            <a:solidFill>
              <a:srgbClr val="9C8CFF"/>
            </a:solidFill>
            <a:prstDash val="solid"/>
          </a:ln>
        </p:spPr>
      </p:sp>
      <p:sp>
        <p:nvSpPr>
          <p:cNvPr id="39" name="Shape 33"/>
          <p:cNvSpPr/>
          <p:nvPr/>
        </p:nvSpPr>
        <p:spPr>
          <a:xfrm>
            <a:off x="6245352" y="5971032"/>
            <a:ext cx="0" cy="201168"/>
          </a:xfrm>
          <a:prstGeom prst="line">
            <a:avLst/>
          </a:prstGeom>
          <a:noFill/>
          <a:ln w="19050">
            <a:solidFill>
              <a:srgbClr val="9C8CFF"/>
            </a:solidFill>
            <a:prstDash val="solid"/>
          </a:ln>
        </p:spPr>
      </p:sp>
      <p:sp>
        <p:nvSpPr>
          <p:cNvPr id="40" name="Shape 34"/>
          <p:cNvSpPr/>
          <p:nvPr/>
        </p:nvSpPr>
        <p:spPr>
          <a:xfrm>
            <a:off x="11439144" y="6172200"/>
            <a:ext cx="201168" cy="0"/>
          </a:xfrm>
          <a:prstGeom prst="line">
            <a:avLst/>
          </a:prstGeom>
          <a:noFill/>
          <a:ln w="19050">
            <a:solidFill>
              <a:srgbClr val="9C8CFF"/>
            </a:solidFill>
            <a:prstDash val="solid"/>
          </a:ln>
        </p:spPr>
      </p:sp>
      <p:sp>
        <p:nvSpPr>
          <p:cNvPr id="41" name="Shape 35"/>
          <p:cNvSpPr/>
          <p:nvPr/>
        </p:nvSpPr>
        <p:spPr>
          <a:xfrm>
            <a:off x="11640312" y="5971032"/>
            <a:ext cx="0" cy="201168"/>
          </a:xfrm>
          <a:prstGeom prst="line">
            <a:avLst/>
          </a:prstGeom>
          <a:noFill/>
          <a:ln w="19050">
            <a:solidFill>
              <a:srgbClr val="9C8CFF"/>
            </a:solidFill>
            <a:prstDash val="solid"/>
          </a:ln>
        </p:spPr>
      </p:sp>
      <p:sp>
        <p:nvSpPr>
          <p:cNvPr id="42" name="Text 36"/>
          <p:cNvSpPr txBox="1"/>
          <p:nvPr/>
        </p:nvSpPr>
        <p:spPr>
          <a:xfrm>
            <a:off x="6473952" y="3749040"/>
            <a:ext cx="4937760" cy="274320"/>
          </a:xfrm>
          <a:prstGeom prst="rect">
            <a:avLst/>
          </a:prstGeom>
          <a:noFill/>
          <a:ln/>
        </p:spPr>
        <p:txBody>
          <a:bodyPr wrap="square" lIns="0" tIns="0" rIns="0" bIns="0" rtlCol="0" anchor="ctr"/>
          <a:lstStyle/>
          <a:p>
            <a:pPr indent="0" marL="0">
              <a:buNone/>
            </a:pPr>
            <a:r>
              <a:rPr lang="en-US" sz="1400" b="1" spc="100" kern="0" dirty="0">
                <a:solidFill>
                  <a:srgbClr val="9C8CFF"/>
                </a:solidFill>
                <a:latin typeface="Courier New" pitchFamily="34" charset="0"/>
                <a:ea typeface="Courier New" pitchFamily="34" charset="-122"/>
                <a:cs typeface="Courier New" pitchFamily="34" charset="-120"/>
              </a:rPr>
              <a:t>PLATFORM EXAMPLE · HIRSCH</a:t>
            </a:r>
            <a:endParaRPr lang="en-US" sz="1400" dirty="0"/>
          </a:p>
        </p:txBody>
      </p:sp>
      <p:sp>
        <p:nvSpPr>
          <p:cNvPr id="43" name="Text 37"/>
          <p:cNvSpPr txBox="1"/>
          <p:nvPr/>
        </p:nvSpPr>
        <p:spPr>
          <a:xfrm>
            <a:off x="6473952" y="4078224"/>
            <a:ext cx="4983480" cy="1645920"/>
          </a:xfrm>
          <a:prstGeom prst="rect">
            <a:avLst/>
          </a:prstGeom>
          <a:noFill/>
          <a:ln/>
        </p:spPr>
        <p:txBody>
          <a:bodyPr wrap="square" lIns="0" tIns="0" rIns="0" bIns="0" rtlCol="0" anchor="t"/>
          <a:lstStyle/>
          <a:p>
            <a:pPr marL="342900" indent="-342900">
              <a:spcAft>
                <a:spcPts val="300"/>
              </a:spcAft>
              <a:buSzPct val="100000"/>
              <a:buChar char="▪"/>
            </a:pPr>
            <a:r>
              <a:rPr lang="en-US" sz="1400" dirty="0">
                <a:solidFill>
                  <a:srgbClr val="E6EEF5"/>
                </a:solidFill>
                <a:latin typeface="Calibri" pitchFamily="34" charset="0"/>
                <a:ea typeface="Calibri" pitchFamily="34" charset="-122"/>
                <a:cs typeface="Calibri" pitchFamily="34" charset="-120"/>
              </a:rPr>
              <a:t>Mx controllers: UL 294 and UL 1076 listed</a:t>
            </a:r>
            <a:endParaRPr lang="en-US" sz="1400" dirty="0"/>
          </a:p>
          <a:p>
            <a:pPr marL="342900" indent="-342900">
              <a:spcAft>
                <a:spcPts val="300"/>
              </a:spcAft>
              <a:buSzPct val="100000"/>
              <a:buChar char="▪"/>
            </a:pPr>
            <a:r>
              <a:rPr lang="en-US" sz="1400" dirty="0">
                <a:solidFill>
                  <a:srgbClr val="E6EEF5"/>
                </a:solidFill>
                <a:latin typeface="Calibri" pitchFamily="34" charset="0"/>
                <a:ea typeface="Calibri" pitchFamily="34" charset="-122"/>
                <a:cs typeface="Calibri" pitchFamily="34" charset="-120"/>
              </a:rPr>
              <a:t>FIPS 140-3 certified cryptography with TLS 1.3 (per Hirsch)</a:t>
            </a:r>
            <a:endParaRPr lang="en-US" sz="1400" dirty="0"/>
          </a:p>
          <a:p>
            <a:pPr marL="342900" indent="-342900">
              <a:spcAft>
                <a:spcPts val="300"/>
              </a:spcAft>
              <a:buSzPct val="100000"/>
              <a:buChar char="▪"/>
            </a:pPr>
            <a:r>
              <a:rPr lang="en-US" sz="1400" dirty="0">
                <a:solidFill>
                  <a:srgbClr val="E6EEF5"/>
                </a:solidFill>
                <a:latin typeface="Calibri" pitchFamily="34" charset="0"/>
                <a:ea typeface="Calibri" pitchFamily="34" charset="-122"/>
                <a:cs typeface="Calibri" pitchFamily="34" charset="-120"/>
              </a:rPr>
              <a:t>TS ScramblePad readers scramble digits on every use</a:t>
            </a:r>
            <a:endParaRPr lang="en-US" sz="1400" dirty="0"/>
          </a:p>
          <a:p>
            <a:pPr marL="342900" indent="-342900">
              <a:spcAft>
                <a:spcPts val="300"/>
              </a:spcAft>
              <a:buSzPct val="100000"/>
              <a:buChar char="▪"/>
            </a:pPr>
            <a:r>
              <a:rPr lang="en-US" sz="1400" dirty="0">
                <a:solidFill>
                  <a:srgbClr val="E6EEF5"/>
                </a:solidFill>
                <a:latin typeface="Calibri" pitchFamily="34" charset="0"/>
                <a:ea typeface="Calibri" pitchFamily="34" charset="-122"/>
                <a:cs typeface="Calibri" pitchFamily="34" charset="-120"/>
              </a:rPr>
              <a:t>Two-person rule, occupancy counting, door interlocks</a:t>
            </a:r>
            <a:endParaRPr lang="en-US" sz="1400" dirty="0"/>
          </a:p>
          <a:p>
            <a:pPr marL="342900" indent="-342900">
              <a:spcAft>
                <a:spcPts val="300"/>
              </a:spcAft>
              <a:buSzPct val="100000"/>
              <a:buChar char="▪"/>
            </a:pPr>
            <a:r>
              <a:rPr lang="en-US" sz="1400" dirty="0">
                <a:solidFill>
                  <a:srgbClr val="E6EEF5"/>
                </a:solidFill>
                <a:latin typeface="Calibri" pitchFamily="34" charset="0"/>
                <a:ea typeface="Calibri" pitchFamily="34" charset="-122"/>
                <a:cs typeface="Calibri" pitchFamily="34" charset="-120"/>
              </a:rPr>
              <a:t>Velocity integrates with DMP XR-series intrusion panels</a:t>
            </a:r>
            <a:endParaRPr lang="en-US" sz="1400" dirty="0"/>
          </a:p>
        </p:txBody>
      </p:sp>
      <p:sp>
        <p:nvSpPr>
          <p:cNvPr id="44" name="Text 38"/>
          <p:cNvSpPr txBox="1"/>
          <p:nvPr/>
        </p:nvSpPr>
        <p:spPr>
          <a:xfrm>
            <a:off x="6473952" y="5687568"/>
            <a:ext cx="4983480" cy="320040"/>
          </a:xfrm>
          <a:prstGeom prst="rect">
            <a:avLst/>
          </a:prstGeom>
          <a:noFill/>
          <a:ln/>
        </p:spPr>
        <p:txBody>
          <a:bodyPr wrap="square" lIns="0" tIns="0" rIns="0" bIns="0" rtlCol="0" anchor="t"/>
          <a:lstStyle/>
          <a:p>
            <a:pPr indent="0" marL="0">
              <a:buNone/>
            </a:pPr>
            <a:r>
              <a:rPr lang="en-US" sz="1400" i="1" dirty="0">
                <a:solidFill>
                  <a:srgbClr val="7D90A4"/>
                </a:solidFill>
                <a:latin typeface="Calibri" pitchFamily="34" charset="0"/>
                <a:ea typeface="Calibri" pitchFamily="34" charset="-122"/>
                <a:cs typeface="Calibri" pitchFamily="34" charset="-120"/>
              </a:rPr>
              <a:t>Manufacturer claims, not AO approvals.</a:t>
            </a:r>
            <a:endParaRPr lang="en-US" sz="1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txBox="1"/>
          <p:nvPr/>
        </p:nvSpPr>
        <p:spPr>
          <a:xfrm>
            <a:off x="548640" y="384048"/>
            <a:ext cx="8229600" cy="274320"/>
          </a:xfrm>
          <a:prstGeom prst="rect">
            <a:avLst/>
          </a:prstGeom>
          <a:noFill/>
          <a:ln/>
        </p:spPr>
        <p:txBody>
          <a:bodyPr wrap="square" lIns="0" tIns="0" rIns="0" bIns="0" rtlCol="0" anchor="t"/>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16 · NESTED AREAS</a:t>
            </a:r>
            <a:endParaRPr lang="en-US" sz="1400" dirty="0"/>
          </a:p>
        </p:txBody>
      </p:sp>
      <p:sp>
        <p:nvSpPr>
          <p:cNvPr id="3" name="Text 1"/>
          <p:cNvSpPr txBox="1"/>
          <p:nvPr/>
        </p:nvSpPr>
        <p:spPr>
          <a:xfrm>
            <a:off x="548640" y="676656"/>
            <a:ext cx="11091672" cy="713232"/>
          </a:xfrm>
          <a:prstGeom prst="rect">
            <a:avLst/>
          </a:prstGeom>
          <a:noFill/>
          <a:ln/>
        </p:spPr>
        <p:txBody>
          <a:bodyPr wrap="square" lIns="0" tIns="0" rIns="0" bIns="0" rtlCol="0" anchor="ctr"/>
          <a:lstStyle/>
          <a:p>
            <a:pPr indent="0" marL="0">
              <a:buNone/>
            </a:pPr>
            <a:r>
              <a:rPr lang="en-US" sz="3200" b="1" dirty="0">
                <a:solidFill>
                  <a:srgbClr val="E6EEF5"/>
                </a:solidFill>
                <a:latin typeface="Arial" pitchFamily="34" charset="0"/>
                <a:ea typeface="Arial" pitchFamily="34" charset="-122"/>
                <a:cs typeface="Arial" pitchFamily="34" charset="-120"/>
              </a:rPr>
              <a:t>Nested access: higher → lower, never lower → higher</a:t>
            </a:r>
            <a:endParaRPr lang="en-US" sz="3200" dirty="0"/>
          </a:p>
        </p:txBody>
      </p:sp>
      <p:sp>
        <p:nvSpPr>
          <p:cNvPr id="4" name="Text 2"/>
          <p:cNvSpPr txBox="1"/>
          <p:nvPr/>
        </p:nvSpPr>
        <p:spPr>
          <a:xfrm>
            <a:off x="548640" y="6382512"/>
            <a:ext cx="9692640" cy="274320"/>
          </a:xfrm>
          <a:prstGeom prst="rect">
            <a:avLst/>
          </a:prstGeom>
          <a:noFill/>
          <a:ln/>
        </p:spPr>
        <p:txBody>
          <a:bodyPr wrap="square" lIns="0" tIns="0" rIns="0" bIns="0" rtlCol="0" anchor="ctr"/>
          <a:lstStyle/>
          <a:p>
            <a:pPr indent="0" marL="0">
              <a:buNone/>
            </a:pPr>
            <a:r>
              <a:rPr lang="en-US" sz="1400" dirty="0">
                <a:solidFill>
                  <a:srgbClr val="7D90A4"/>
                </a:solidFill>
                <a:latin typeface="Calibri" pitchFamily="34" charset="0"/>
                <a:ea typeface="Calibri" pitchFamily="34" charset="-122"/>
                <a:cs typeface="Calibri" pitchFamily="34" charset="-120"/>
              </a:rPr>
              <a:t>Sources: UFC 4-010-05 3-3.3.2 · IC Tech Spec 2.C · E.O. 13526 §4.1 · NIST SP 800-116 Rev. 1</a:t>
            </a:r>
            <a:endParaRPr lang="en-US" sz="1400" dirty="0"/>
          </a:p>
        </p:txBody>
      </p:sp>
      <p:sp>
        <p:nvSpPr>
          <p:cNvPr id="5" name="Text 3"/>
          <p:cNvSpPr txBox="1"/>
          <p:nvPr/>
        </p:nvSpPr>
        <p:spPr>
          <a:xfrm>
            <a:off x="10360152" y="6382512"/>
            <a:ext cx="1280160" cy="274320"/>
          </a:xfrm>
          <a:prstGeom prst="rect">
            <a:avLst/>
          </a:prstGeom>
          <a:noFill/>
          <a:ln/>
        </p:spPr>
        <p:txBody>
          <a:bodyPr wrap="square" lIns="0" tIns="0" rIns="0" bIns="0" rtlCol="0" anchor="ctr"/>
          <a:lstStyle/>
          <a:p>
            <a:pPr algn="r" indent="0" marL="0">
              <a:buNone/>
            </a:pPr>
            <a:r>
              <a:rPr lang="en-US" sz="1400" dirty="0">
                <a:solidFill>
                  <a:srgbClr val="7D90A4"/>
                </a:solidFill>
                <a:latin typeface="Courier New" pitchFamily="34" charset="0"/>
                <a:ea typeface="Courier New" pitchFamily="34" charset="-122"/>
                <a:cs typeface="Courier New" pitchFamily="34" charset="-120"/>
              </a:rPr>
              <a:t>16 / 24</a:t>
            </a:r>
            <a:endParaRPr lang="en-US" sz="1400" dirty="0"/>
          </a:p>
        </p:txBody>
      </p:sp>
      <p:sp>
        <p:nvSpPr>
          <p:cNvPr id="6" name="Shape 4"/>
          <p:cNvSpPr/>
          <p:nvPr/>
        </p:nvSpPr>
        <p:spPr>
          <a:xfrm>
            <a:off x="548640" y="1572768"/>
            <a:ext cx="5989320" cy="4572000"/>
          </a:xfrm>
          <a:prstGeom prst="roundRect">
            <a:avLst>
              <a:gd name="adj" fmla="val 2000"/>
            </a:avLst>
          </a:prstGeom>
          <a:solidFill>
            <a:srgbClr val="0B121B"/>
          </a:solidFill>
          <a:ln w="15875">
            <a:solidFill>
              <a:srgbClr val="7D90A4"/>
            </a:solidFill>
            <a:prstDash val="dash"/>
          </a:ln>
        </p:spPr>
      </p:sp>
      <p:sp>
        <p:nvSpPr>
          <p:cNvPr id="7" name="Text 5"/>
          <p:cNvSpPr txBox="1"/>
          <p:nvPr/>
        </p:nvSpPr>
        <p:spPr>
          <a:xfrm>
            <a:off x="731520" y="1700784"/>
            <a:ext cx="4343400" cy="274320"/>
          </a:xfrm>
          <a:prstGeom prst="rect">
            <a:avLst/>
          </a:prstGeom>
          <a:noFill/>
          <a:ln/>
        </p:spPr>
        <p:txBody>
          <a:bodyPr wrap="square" lIns="0" tIns="0" rIns="0" bIns="0" rtlCol="0" anchor="ctr"/>
          <a:lstStyle/>
          <a:p>
            <a:pPr indent="0" marL="0">
              <a:buNone/>
            </a:pPr>
            <a:r>
              <a:rPr lang="en-US" sz="1400" b="1" dirty="0">
                <a:solidFill>
                  <a:srgbClr val="7D90A4"/>
                </a:solidFill>
                <a:latin typeface="Courier New" pitchFamily="34" charset="0"/>
                <a:ea typeface="Courier New" pitchFamily="34" charset="-122"/>
                <a:cs typeface="Courier New" pitchFamily="34" charset="-120"/>
              </a:rPr>
              <a:t>B1 · BUILDING OR FLOOR</a:t>
            </a:r>
            <a:endParaRPr lang="en-US" sz="1400" dirty="0"/>
          </a:p>
        </p:txBody>
      </p:sp>
      <p:sp>
        <p:nvSpPr>
          <p:cNvPr id="8" name="Text 6"/>
          <p:cNvSpPr txBox="1"/>
          <p:nvPr/>
        </p:nvSpPr>
        <p:spPr>
          <a:xfrm>
            <a:off x="4937760" y="1700784"/>
            <a:ext cx="1417320" cy="274320"/>
          </a:xfrm>
          <a:prstGeom prst="rect">
            <a:avLst/>
          </a:prstGeom>
          <a:noFill/>
          <a:ln/>
        </p:spPr>
        <p:txBody>
          <a:bodyPr wrap="square" lIns="0" tIns="0" rIns="0" bIns="0" rtlCol="0" anchor="ctr"/>
          <a:lstStyle/>
          <a:p>
            <a:pPr algn="r" indent="0" marL="0">
              <a:buNone/>
            </a:pPr>
            <a:r>
              <a:rPr lang="en-US" sz="1400" dirty="0">
                <a:solidFill>
                  <a:srgbClr val="7D90A4"/>
                </a:solidFill>
                <a:latin typeface="Calibri" pitchFamily="34" charset="0"/>
                <a:ea typeface="Calibri" pitchFamily="34" charset="-122"/>
                <a:cs typeface="Calibri" pitchFamily="34" charset="-120"/>
              </a:rPr>
              <a:t>Card</a:t>
            </a:r>
            <a:endParaRPr lang="en-US" sz="1400" dirty="0"/>
          </a:p>
        </p:txBody>
      </p:sp>
      <p:sp>
        <p:nvSpPr>
          <p:cNvPr id="9" name="Shape 7"/>
          <p:cNvSpPr/>
          <p:nvPr/>
        </p:nvSpPr>
        <p:spPr>
          <a:xfrm>
            <a:off x="841248" y="2139696"/>
            <a:ext cx="5404104" cy="3712464"/>
          </a:xfrm>
          <a:prstGeom prst="roundRect">
            <a:avLst>
              <a:gd name="adj" fmla="val 2463"/>
            </a:avLst>
          </a:prstGeom>
          <a:solidFill>
            <a:srgbClr val="101A26"/>
          </a:solidFill>
          <a:ln w="15875">
            <a:solidFill>
              <a:srgbClr val="A9BACB"/>
            </a:solidFill>
            <a:prstDash val="dash"/>
          </a:ln>
        </p:spPr>
      </p:sp>
      <p:sp>
        <p:nvSpPr>
          <p:cNvPr id="10" name="Text 8"/>
          <p:cNvSpPr txBox="1"/>
          <p:nvPr/>
        </p:nvSpPr>
        <p:spPr>
          <a:xfrm>
            <a:off x="1024128" y="2267712"/>
            <a:ext cx="3758184" cy="274320"/>
          </a:xfrm>
          <a:prstGeom prst="rect">
            <a:avLst/>
          </a:prstGeom>
          <a:noFill/>
          <a:ln/>
        </p:spPr>
        <p:txBody>
          <a:bodyPr wrap="square" lIns="0" tIns="0" rIns="0" bIns="0" rtlCol="0" anchor="ctr"/>
          <a:lstStyle/>
          <a:p>
            <a:pPr indent="0" marL="0">
              <a:buNone/>
            </a:pPr>
            <a:r>
              <a:rPr lang="en-US" sz="1400" b="1" dirty="0">
                <a:solidFill>
                  <a:srgbClr val="A9BACB"/>
                </a:solidFill>
                <a:latin typeface="Courier New" pitchFamily="34" charset="0"/>
                <a:ea typeface="Courier New" pitchFamily="34" charset="-122"/>
                <a:cs typeface="Courier New" pitchFamily="34" charset="-120"/>
              </a:rPr>
              <a:t>B2 · COLLATERAL AREA</a:t>
            </a:r>
            <a:endParaRPr lang="en-US" sz="1400" dirty="0"/>
          </a:p>
        </p:txBody>
      </p:sp>
      <p:sp>
        <p:nvSpPr>
          <p:cNvPr id="11" name="Text 9"/>
          <p:cNvSpPr txBox="1"/>
          <p:nvPr/>
        </p:nvSpPr>
        <p:spPr>
          <a:xfrm>
            <a:off x="4645152" y="2267712"/>
            <a:ext cx="1417320" cy="274320"/>
          </a:xfrm>
          <a:prstGeom prst="rect">
            <a:avLst/>
          </a:prstGeom>
          <a:noFill/>
          <a:ln/>
        </p:spPr>
        <p:txBody>
          <a:bodyPr wrap="square" lIns="0" tIns="0" rIns="0" bIns="0" rtlCol="0" anchor="ctr"/>
          <a:lstStyle/>
          <a:p>
            <a:pPr algn="r" indent="0" marL="0">
              <a:buNone/>
            </a:pPr>
            <a:r>
              <a:rPr lang="en-US" sz="1400" dirty="0">
                <a:solidFill>
                  <a:srgbClr val="A9BACB"/>
                </a:solidFill>
                <a:latin typeface="Calibri" pitchFamily="34" charset="0"/>
                <a:ea typeface="Calibri" pitchFamily="34" charset="-122"/>
                <a:cs typeface="Calibri" pitchFamily="34" charset="-120"/>
              </a:rPr>
              <a:t>Card + PIN</a:t>
            </a:r>
            <a:endParaRPr lang="en-US" sz="1400" dirty="0"/>
          </a:p>
        </p:txBody>
      </p:sp>
      <p:sp>
        <p:nvSpPr>
          <p:cNvPr id="12" name="Shape 10"/>
          <p:cNvSpPr/>
          <p:nvPr/>
        </p:nvSpPr>
        <p:spPr>
          <a:xfrm>
            <a:off x="1133856" y="2706624"/>
            <a:ext cx="4818888" cy="2852928"/>
          </a:xfrm>
          <a:prstGeom prst="roundRect">
            <a:avLst>
              <a:gd name="adj" fmla="val 3205"/>
            </a:avLst>
          </a:prstGeom>
          <a:solidFill>
            <a:srgbClr val="0E2A38"/>
          </a:solidFill>
          <a:ln w="22225">
            <a:solidFill>
              <a:srgbClr val="3FD0FF"/>
            </a:solidFill>
            <a:prstDash val="solid"/>
          </a:ln>
        </p:spPr>
      </p:sp>
      <p:sp>
        <p:nvSpPr>
          <p:cNvPr id="13" name="Text 11"/>
          <p:cNvSpPr txBox="1"/>
          <p:nvPr/>
        </p:nvSpPr>
        <p:spPr>
          <a:xfrm>
            <a:off x="1316736" y="2834640"/>
            <a:ext cx="3172968" cy="274320"/>
          </a:xfrm>
          <a:prstGeom prst="rect">
            <a:avLst/>
          </a:prstGeom>
          <a:noFill/>
          <a:ln/>
        </p:spPr>
        <p:txBody>
          <a:bodyPr wrap="square" lIns="0" tIns="0" rIns="0" bIns="0" rtlCol="0" anchor="ctr"/>
          <a:lstStyle/>
          <a:p>
            <a:pPr indent="0" marL="0">
              <a:buNone/>
            </a:pPr>
            <a:r>
              <a:rPr lang="en-US" sz="1400" b="1" dirty="0">
                <a:solidFill>
                  <a:srgbClr val="3FD0FF"/>
                </a:solidFill>
                <a:latin typeface="Courier New" pitchFamily="34" charset="0"/>
                <a:ea typeface="Courier New" pitchFamily="34" charset="-122"/>
                <a:cs typeface="Courier New" pitchFamily="34" charset="-120"/>
              </a:rPr>
              <a:t>B3 · SCIF</a:t>
            </a:r>
            <a:endParaRPr lang="en-US" sz="1400" dirty="0"/>
          </a:p>
        </p:txBody>
      </p:sp>
      <p:sp>
        <p:nvSpPr>
          <p:cNvPr id="14" name="Text 12"/>
          <p:cNvSpPr txBox="1"/>
          <p:nvPr/>
        </p:nvSpPr>
        <p:spPr>
          <a:xfrm>
            <a:off x="4352544" y="2834640"/>
            <a:ext cx="1417320" cy="274320"/>
          </a:xfrm>
          <a:prstGeom prst="rect">
            <a:avLst/>
          </a:prstGeom>
          <a:noFill/>
          <a:ln/>
        </p:spPr>
        <p:txBody>
          <a:bodyPr wrap="square" lIns="0" tIns="0" rIns="0" bIns="0" rtlCol="0" anchor="ctr"/>
          <a:lstStyle/>
          <a:p>
            <a:pPr algn="r" indent="0" marL="0">
              <a:buNone/>
            </a:pPr>
            <a:r>
              <a:rPr lang="en-US" sz="1400" dirty="0">
                <a:solidFill>
                  <a:srgbClr val="3FD0FF"/>
                </a:solidFill>
                <a:latin typeface="Calibri" pitchFamily="34" charset="0"/>
                <a:ea typeface="Calibri" pitchFamily="34" charset="-122"/>
                <a:cs typeface="Calibri" pitchFamily="34" charset="-120"/>
              </a:rPr>
              <a:t>2+ technologies</a:t>
            </a:r>
            <a:endParaRPr lang="en-US" sz="1400" dirty="0"/>
          </a:p>
        </p:txBody>
      </p:sp>
      <p:sp>
        <p:nvSpPr>
          <p:cNvPr id="15" name="Shape 13"/>
          <p:cNvSpPr/>
          <p:nvPr/>
        </p:nvSpPr>
        <p:spPr>
          <a:xfrm>
            <a:off x="1426464" y="3273552"/>
            <a:ext cx="4233672" cy="1993392"/>
          </a:xfrm>
          <a:prstGeom prst="roundRect">
            <a:avLst>
              <a:gd name="adj" fmla="val 4587"/>
            </a:avLst>
          </a:prstGeom>
          <a:solidFill>
            <a:srgbClr val="2B2213"/>
          </a:solidFill>
          <a:ln w="22225">
            <a:solidFill>
              <a:srgbClr val="FFB547"/>
            </a:solidFill>
            <a:prstDash val="solid"/>
          </a:ln>
        </p:spPr>
      </p:sp>
      <p:sp>
        <p:nvSpPr>
          <p:cNvPr id="16" name="Text 14"/>
          <p:cNvSpPr txBox="1"/>
          <p:nvPr/>
        </p:nvSpPr>
        <p:spPr>
          <a:xfrm>
            <a:off x="1609344" y="3401568"/>
            <a:ext cx="2587752" cy="274320"/>
          </a:xfrm>
          <a:prstGeom prst="rect">
            <a:avLst/>
          </a:prstGeom>
          <a:noFill/>
          <a:ln/>
        </p:spPr>
        <p:txBody>
          <a:bodyPr wrap="square" lIns="0" tIns="0" rIns="0" bIns="0" rtlCol="0" anchor="ctr"/>
          <a:lstStyle/>
          <a:p>
            <a:pPr indent="0" marL="0">
              <a:buNone/>
            </a:pPr>
            <a:r>
              <a:rPr lang="en-US" sz="1400" b="1" dirty="0">
                <a:solidFill>
                  <a:srgbClr val="FFB547"/>
                </a:solidFill>
                <a:latin typeface="Courier New" pitchFamily="34" charset="0"/>
                <a:ea typeface="Courier New" pitchFamily="34" charset="-122"/>
                <a:cs typeface="Courier New" pitchFamily="34" charset="-120"/>
              </a:rPr>
              <a:t>B4 · COMPARTMENTED AREA</a:t>
            </a:r>
            <a:endParaRPr lang="en-US" sz="1400" dirty="0"/>
          </a:p>
        </p:txBody>
      </p:sp>
      <p:sp>
        <p:nvSpPr>
          <p:cNvPr id="17" name="Text 15"/>
          <p:cNvSpPr txBox="1"/>
          <p:nvPr/>
        </p:nvSpPr>
        <p:spPr>
          <a:xfrm>
            <a:off x="4059936" y="3401568"/>
            <a:ext cx="1417320" cy="274320"/>
          </a:xfrm>
          <a:prstGeom prst="rect">
            <a:avLst/>
          </a:prstGeom>
          <a:noFill/>
          <a:ln/>
        </p:spPr>
        <p:txBody>
          <a:bodyPr wrap="square" lIns="0" tIns="0" rIns="0" bIns="0" rtlCol="0" anchor="ctr"/>
          <a:lstStyle/>
          <a:p>
            <a:pPr algn="r" indent="0" marL="0">
              <a:buNone/>
            </a:pPr>
            <a:r>
              <a:rPr lang="en-US" sz="1400" dirty="0">
                <a:solidFill>
                  <a:srgbClr val="FFB547"/>
                </a:solidFill>
                <a:latin typeface="Calibri" pitchFamily="34" charset="0"/>
                <a:ea typeface="Calibri" pitchFamily="34" charset="-122"/>
                <a:cs typeface="Calibri" pitchFamily="34" charset="-120"/>
              </a:rPr>
              <a:t>Program read-in</a:t>
            </a:r>
            <a:endParaRPr lang="en-US" sz="1400" dirty="0"/>
          </a:p>
        </p:txBody>
      </p:sp>
      <p:sp>
        <p:nvSpPr>
          <p:cNvPr id="18" name="Shape 16"/>
          <p:cNvSpPr/>
          <p:nvPr/>
        </p:nvSpPr>
        <p:spPr>
          <a:xfrm flipH="1">
            <a:off x="658368" y="4160520"/>
            <a:ext cx="4736592" cy="0"/>
          </a:xfrm>
          <a:prstGeom prst="line">
            <a:avLst/>
          </a:prstGeom>
          <a:noFill/>
          <a:ln w="31750">
            <a:solidFill>
              <a:srgbClr val="3DDC97"/>
            </a:solidFill>
            <a:prstDash val="solid"/>
            <a:tailEnd type="triangle"/>
          </a:ln>
        </p:spPr>
      </p:sp>
      <p:sp>
        <p:nvSpPr>
          <p:cNvPr id="19" name="Text 17"/>
          <p:cNvSpPr txBox="1"/>
          <p:nvPr/>
        </p:nvSpPr>
        <p:spPr>
          <a:xfrm>
            <a:off x="1828800" y="3822192"/>
            <a:ext cx="3566160" cy="292608"/>
          </a:xfrm>
          <a:prstGeom prst="rect">
            <a:avLst/>
          </a:prstGeom>
          <a:noFill/>
          <a:ln/>
        </p:spPr>
        <p:txBody>
          <a:bodyPr wrap="square" lIns="0" tIns="0" rIns="0" bIns="0" rtlCol="0" anchor="ctr"/>
          <a:lstStyle/>
          <a:p>
            <a:pPr algn="r" indent="0" marL="0">
              <a:buNone/>
            </a:pPr>
            <a:r>
              <a:rPr lang="en-US" sz="1400" b="1" dirty="0">
                <a:solidFill>
                  <a:srgbClr val="3DDC97"/>
                </a:solidFill>
                <a:latin typeface="Calibri" pitchFamily="34" charset="0"/>
                <a:ea typeface="Calibri" pitchFamily="34" charset="-122"/>
                <a:cs typeface="Calibri" pitchFamily="34" charset="-120"/>
              </a:rPr>
              <a:t>✓ Outward: allowed, with a grant at each door</a:t>
            </a:r>
            <a:endParaRPr lang="en-US" sz="1400" dirty="0"/>
          </a:p>
        </p:txBody>
      </p:sp>
      <p:sp>
        <p:nvSpPr>
          <p:cNvPr id="20" name="Shape 18"/>
          <p:cNvSpPr/>
          <p:nvPr/>
        </p:nvSpPr>
        <p:spPr>
          <a:xfrm>
            <a:off x="658368" y="5074920"/>
            <a:ext cx="329184" cy="0"/>
          </a:xfrm>
          <a:prstGeom prst="line">
            <a:avLst/>
          </a:prstGeom>
          <a:noFill/>
          <a:ln w="31750">
            <a:solidFill>
              <a:srgbClr val="FF5A5F"/>
            </a:solidFill>
            <a:prstDash val="solid"/>
            <a:tailEnd type="triangle"/>
          </a:ln>
        </p:spPr>
      </p:sp>
      <p:sp>
        <p:nvSpPr>
          <p:cNvPr id="21" name="Shape 19"/>
          <p:cNvSpPr/>
          <p:nvPr/>
        </p:nvSpPr>
        <p:spPr>
          <a:xfrm>
            <a:off x="950976" y="4892040"/>
            <a:ext cx="365760" cy="365760"/>
          </a:xfrm>
          <a:prstGeom prst="ellipse">
            <a:avLst/>
          </a:prstGeom>
          <a:solidFill>
            <a:srgbClr val="FF5A5F"/>
          </a:solidFill>
          <a:ln w="12700">
            <a:solidFill>
              <a:srgbClr val="FF5A5F"/>
            </a:solidFill>
            <a:prstDash val="solid"/>
          </a:ln>
        </p:spPr>
      </p:sp>
      <p:sp>
        <p:nvSpPr>
          <p:cNvPr id="22" name="Text 20"/>
          <p:cNvSpPr txBox="1"/>
          <p:nvPr/>
        </p:nvSpPr>
        <p:spPr>
          <a:xfrm>
            <a:off x="950976" y="4892040"/>
            <a:ext cx="365760" cy="365760"/>
          </a:xfrm>
          <a:prstGeom prst="rect">
            <a:avLst/>
          </a:prstGeom>
          <a:noFill/>
          <a:ln/>
        </p:spPr>
        <p:txBody>
          <a:bodyPr wrap="square" lIns="0" tIns="0" rIns="0" bIns="0" rtlCol="0" anchor="ctr"/>
          <a:lstStyle/>
          <a:p>
            <a:pPr algn="ctr" indent="0" marL="0">
              <a:buNone/>
            </a:pPr>
            <a:r>
              <a:rPr lang="en-US" sz="1600" b="1" dirty="0">
                <a:solidFill>
                  <a:srgbClr val="0B121B"/>
                </a:solidFill>
                <a:latin typeface="Arial" pitchFamily="34" charset="0"/>
                <a:ea typeface="Arial" pitchFamily="34" charset="-122"/>
                <a:cs typeface="Arial" pitchFamily="34" charset="-120"/>
              </a:rPr>
              <a:t>✕</a:t>
            </a:r>
            <a:endParaRPr lang="en-US" sz="1600" dirty="0"/>
          </a:p>
        </p:txBody>
      </p:sp>
      <p:sp>
        <p:nvSpPr>
          <p:cNvPr id="23" name="Text 21"/>
          <p:cNvSpPr txBox="1"/>
          <p:nvPr/>
        </p:nvSpPr>
        <p:spPr>
          <a:xfrm>
            <a:off x="1828800" y="4937760"/>
            <a:ext cx="3566160" cy="292608"/>
          </a:xfrm>
          <a:prstGeom prst="rect">
            <a:avLst/>
          </a:prstGeom>
          <a:noFill/>
          <a:ln/>
        </p:spPr>
        <p:txBody>
          <a:bodyPr wrap="square" lIns="0" tIns="0" rIns="0" bIns="0" rtlCol="0" anchor="ctr"/>
          <a:lstStyle/>
          <a:p>
            <a:pPr algn="r" indent="0" marL="0">
              <a:buNone/>
            </a:pPr>
            <a:r>
              <a:rPr lang="en-US" sz="1400" b="1" dirty="0">
                <a:solidFill>
                  <a:srgbClr val="FF5A5F"/>
                </a:solidFill>
                <a:latin typeface="Calibri" pitchFamily="34" charset="0"/>
                <a:ea typeface="Calibri" pitchFamily="34" charset="-122"/>
                <a:cs typeface="Calibri" pitchFamily="34" charset="-120"/>
              </a:rPr>
              <a:t>Inward without access: denied; escort only</a:t>
            </a:r>
            <a:endParaRPr lang="en-US" sz="1400" dirty="0"/>
          </a:p>
        </p:txBody>
      </p:sp>
      <p:sp>
        <p:nvSpPr>
          <p:cNvPr id="24" name="Shape 22"/>
          <p:cNvSpPr/>
          <p:nvPr/>
        </p:nvSpPr>
        <p:spPr>
          <a:xfrm>
            <a:off x="6858000" y="1572768"/>
            <a:ext cx="4782312" cy="1097280"/>
          </a:xfrm>
          <a:prstGeom prst="roundRect">
            <a:avLst>
              <a:gd name="adj" fmla="val 6667"/>
            </a:avLst>
          </a:prstGeom>
          <a:solidFill>
            <a:srgbClr val="0B121B"/>
          </a:solidFill>
          <a:ln w="9525">
            <a:solidFill>
              <a:srgbClr val="1E2E40"/>
            </a:solidFill>
            <a:prstDash val="solid"/>
          </a:ln>
        </p:spPr>
      </p:sp>
      <p:sp>
        <p:nvSpPr>
          <p:cNvPr id="25" name="Shape 23"/>
          <p:cNvSpPr/>
          <p:nvPr/>
        </p:nvSpPr>
        <p:spPr>
          <a:xfrm>
            <a:off x="7040880" y="1737360"/>
            <a:ext cx="457200" cy="457200"/>
          </a:xfrm>
          <a:prstGeom prst="ellipse">
            <a:avLst/>
          </a:prstGeom>
          <a:solidFill>
            <a:srgbClr val="101A26"/>
          </a:solidFill>
          <a:ln w="12700">
            <a:solidFill>
              <a:srgbClr val="3DDC97"/>
            </a:solidFill>
            <a:prstDash val="solid"/>
          </a:ln>
        </p:spPr>
      </p:sp>
      <p:pic>
        <p:nvPicPr>
          <p:cNvPr id="26" name="Image 0" descr="preencoded.png">    </p:cNvPr>
          <p:cNvPicPr>
            <a:picLocks noChangeAspect="1"/>
          </p:cNvPicPr>
          <p:nvPr/>
        </p:nvPicPr>
        <p:blipFill>
          <a:blip r:embed="rId1"/>
          <a:stretch>
            <a:fillRect/>
          </a:stretch>
        </p:blipFill>
        <p:spPr>
          <a:xfrm>
            <a:off x="7150608" y="1847088"/>
            <a:ext cx="237744" cy="237744"/>
          </a:xfrm>
          <a:prstGeom prst="rect">
            <a:avLst/>
          </a:prstGeom>
        </p:spPr>
      </p:pic>
      <p:sp>
        <p:nvSpPr>
          <p:cNvPr id="27" name="Text 24"/>
          <p:cNvSpPr txBox="1"/>
          <p:nvPr/>
        </p:nvSpPr>
        <p:spPr>
          <a:xfrm>
            <a:off x="7680960" y="1682496"/>
            <a:ext cx="3840480" cy="320040"/>
          </a:xfrm>
          <a:prstGeom prst="rect">
            <a:avLst/>
          </a:prstGeom>
          <a:noFill/>
          <a:ln/>
        </p:spPr>
        <p:txBody>
          <a:bodyPr wrap="square" lIns="0" tIns="0" rIns="0" bIns="0" rtlCol="0" anchor="t"/>
          <a:lstStyle/>
          <a:p>
            <a:pPr indent="0" marL="0">
              <a:buNone/>
            </a:pPr>
            <a:r>
              <a:rPr lang="en-US" sz="1700" b="1" dirty="0">
                <a:solidFill>
                  <a:srgbClr val="3DDC97"/>
                </a:solidFill>
                <a:latin typeface="Calibri" pitchFamily="34" charset="0"/>
                <a:ea typeface="Calibri" pitchFamily="34" charset="-122"/>
                <a:cs typeface="Calibri" pitchFamily="34" charset="-120"/>
              </a:rPr>
              <a:t>Higher → lower: allowed</a:t>
            </a:r>
            <a:endParaRPr lang="en-US" sz="1700" dirty="0"/>
          </a:p>
        </p:txBody>
      </p:sp>
      <p:sp>
        <p:nvSpPr>
          <p:cNvPr id="28" name="Text 25"/>
          <p:cNvSpPr txBox="1"/>
          <p:nvPr/>
        </p:nvSpPr>
        <p:spPr>
          <a:xfrm>
            <a:off x="7680960" y="2011680"/>
            <a:ext cx="3840480" cy="603504"/>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People cleared for an inner area may use outer doors, with an explicit grant at each one.</a:t>
            </a:r>
            <a:endParaRPr lang="en-US" sz="1400" dirty="0"/>
          </a:p>
        </p:txBody>
      </p:sp>
      <p:sp>
        <p:nvSpPr>
          <p:cNvPr id="29" name="Shape 26"/>
          <p:cNvSpPr/>
          <p:nvPr/>
        </p:nvSpPr>
        <p:spPr>
          <a:xfrm>
            <a:off x="6858000" y="2788920"/>
            <a:ext cx="4782312" cy="1097280"/>
          </a:xfrm>
          <a:prstGeom prst="roundRect">
            <a:avLst>
              <a:gd name="adj" fmla="val 6667"/>
            </a:avLst>
          </a:prstGeom>
          <a:solidFill>
            <a:srgbClr val="0B121B"/>
          </a:solidFill>
          <a:ln w="9525">
            <a:solidFill>
              <a:srgbClr val="1E2E40"/>
            </a:solidFill>
            <a:prstDash val="solid"/>
          </a:ln>
        </p:spPr>
      </p:sp>
      <p:sp>
        <p:nvSpPr>
          <p:cNvPr id="30" name="Shape 27"/>
          <p:cNvSpPr/>
          <p:nvPr/>
        </p:nvSpPr>
        <p:spPr>
          <a:xfrm>
            <a:off x="7040880" y="2953512"/>
            <a:ext cx="457200" cy="457200"/>
          </a:xfrm>
          <a:prstGeom prst="ellipse">
            <a:avLst/>
          </a:prstGeom>
          <a:solidFill>
            <a:srgbClr val="101A26"/>
          </a:solidFill>
          <a:ln w="12700">
            <a:solidFill>
              <a:srgbClr val="FF5A5F"/>
            </a:solidFill>
            <a:prstDash val="solid"/>
          </a:ln>
        </p:spPr>
      </p:sp>
      <p:pic>
        <p:nvPicPr>
          <p:cNvPr id="31" name="Image 1" descr="preencoded.png">    </p:cNvPr>
          <p:cNvPicPr>
            <a:picLocks noChangeAspect="1"/>
          </p:cNvPicPr>
          <p:nvPr/>
        </p:nvPicPr>
        <p:blipFill>
          <a:blip r:embed="rId2"/>
          <a:stretch>
            <a:fillRect/>
          </a:stretch>
        </p:blipFill>
        <p:spPr>
          <a:xfrm>
            <a:off x="7150608" y="3063240"/>
            <a:ext cx="237744" cy="237744"/>
          </a:xfrm>
          <a:prstGeom prst="rect">
            <a:avLst/>
          </a:prstGeom>
        </p:spPr>
      </p:pic>
      <p:sp>
        <p:nvSpPr>
          <p:cNvPr id="32" name="Text 28"/>
          <p:cNvSpPr txBox="1"/>
          <p:nvPr/>
        </p:nvSpPr>
        <p:spPr>
          <a:xfrm>
            <a:off x="7680960" y="2898648"/>
            <a:ext cx="3840480" cy="320040"/>
          </a:xfrm>
          <a:prstGeom prst="rect">
            <a:avLst/>
          </a:prstGeom>
          <a:noFill/>
          <a:ln/>
        </p:spPr>
        <p:txBody>
          <a:bodyPr wrap="square" lIns="0" tIns="0" rIns="0" bIns="0" rtlCol="0" anchor="t"/>
          <a:lstStyle/>
          <a:p>
            <a:pPr indent="0" marL="0">
              <a:buNone/>
            </a:pPr>
            <a:r>
              <a:rPr lang="en-US" sz="1700" b="1" dirty="0">
                <a:solidFill>
                  <a:srgbClr val="FF5A5F"/>
                </a:solidFill>
                <a:latin typeface="Calibri" pitchFamily="34" charset="0"/>
                <a:ea typeface="Calibri" pitchFamily="34" charset="-122"/>
                <a:cs typeface="Calibri" pitchFamily="34" charset="-120"/>
              </a:rPr>
              <a:t>Lower → higher: never</a:t>
            </a:r>
            <a:endParaRPr lang="en-US" sz="1700" dirty="0"/>
          </a:p>
        </p:txBody>
      </p:sp>
      <p:sp>
        <p:nvSpPr>
          <p:cNvPr id="33" name="Text 29"/>
          <p:cNvSpPr txBox="1"/>
          <p:nvPr/>
        </p:nvSpPr>
        <p:spPr>
          <a:xfrm>
            <a:off x="7680960" y="3227832"/>
            <a:ext cx="3840480" cy="603504"/>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An outer-area grant opens nothing inside. Visitors are escorted.</a:t>
            </a:r>
            <a:endParaRPr lang="en-US" sz="1400" dirty="0"/>
          </a:p>
        </p:txBody>
      </p:sp>
      <p:sp>
        <p:nvSpPr>
          <p:cNvPr id="34" name="Shape 30"/>
          <p:cNvSpPr/>
          <p:nvPr/>
        </p:nvSpPr>
        <p:spPr>
          <a:xfrm>
            <a:off x="6858000" y="4023360"/>
            <a:ext cx="4782312" cy="2121408"/>
          </a:xfrm>
          <a:prstGeom prst="roundRect">
            <a:avLst>
              <a:gd name="adj" fmla="val 3448"/>
            </a:avLst>
          </a:prstGeom>
          <a:solidFill>
            <a:srgbClr val="0B121B"/>
          </a:solidFill>
          <a:ln w="9525">
            <a:solidFill>
              <a:srgbClr val="1E2E40"/>
            </a:solidFill>
            <a:prstDash val="solid"/>
          </a:ln>
        </p:spPr>
      </p:sp>
      <p:sp>
        <p:nvSpPr>
          <p:cNvPr id="35" name="Text 31"/>
          <p:cNvSpPr txBox="1"/>
          <p:nvPr/>
        </p:nvSpPr>
        <p:spPr>
          <a:xfrm>
            <a:off x="7086600" y="4133088"/>
            <a:ext cx="4389120"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DESIGN RULES</a:t>
            </a:r>
            <a:endParaRPr lang="en-US" sz="1400" dirty="0"/>
          </a:p>
        </p:txBody>
      </p:sp>
      <p:sp>
        <p:nvSpPr>
          <p:cNvPr id="36" name="Text 32"/>
          <p:cNvSpPr txBox="1"/>
          <p:nvPr/>
        </p:nvSpPr>
        <p:spPr>
          <a:xfrm>
            <a:off x="7086600" y="4462272"/>
            <a:ext cx="4389120" cy="1645920"/>
          </a:xfrm>
          <a:prstGeom prst="rect">
            <a:avLst/>
          </a:prstGeom>
          <a:noFill/>
          <a:ln/>
        </p:spPr>
        <p:txBody>
          <a:bodyPr wrap="square" lIns="0" tIns="0" rIns="0" bIns="0" rtlCol="0" anchor="t"/>
          <a:lstStyle/>
          <a:p>
            <a:pPr marL="342900" indent="-342900">
              <a:spcAft>
                <a:spcPts val="400"/>
              </a:spcAft>
              <a:buSzPct val="100000"/>
              <a:buChar char="▪"/>
            </a:pPr>
            <a:r>
              <a:rPr lang="en-US" sz="1400" dirty="0">
                <a:solidFill>
                  <a:srgbClr val="E6EEF5"/>
                </a:solidFill>
                <a:latin typeface="Calibri" pitchFamily="34" charset="0"/>
                <a:ea typeface="Calibri" pitchFamily="34" charset="-122"/>
                <a:cs typeface="Calibri" pitchFamily="34" charset="-120"/>
              </a:rPr>
              <a:t>Put high inside low: never enter a lower area through a higher one</a:t>
            </a:r>
            <a:endParaRPr lang="en-US" sz="1400" dirty="0"/>
          </a:p>
          <a:p>
            <a:pPr marL="342900" indent="-342900">
              <a:spcAft>
                <a:spcPts val="400"/>
              </a:spcAft>
              <a:buSzPct val="100000"/>
              <a:buChar char="▪"/>
            </a:pPr>
            <a:r>
              <a:rPr lang="en-US" sz="1400" dirty="0">
                <a:solidFill>
                  <a:srgbClr val="E6EEF5"/>
                </a:solidFill>
                <a:latin typeface="Calibri" pitchFamily="34" charset="0"/>
                <a:ea typeface="Calibri" pitchFamily="34" charset="-122"/>
                <a:cs typeface="Calibri" pitchFamily="34" charset="-120"/>
              </a:rPr>
              <a:t>Authentication factors never decrease going inward</a:t>
            </a:r>
            <a:endParaRPr lang="en-US" sz="1400" dirty="0"/>
          </a:p>
          <a:p>
            <a:pPr marL="342900" indent="-342900">
              <a:spcAft>
                <a:spcPts val="400"/>
              </a:spcAft>
              <a:buSzPct val="100000"/>
              <a:buChar char="▪"/>
            </a:pPr>
            <a:r>
              <a:rPr lang="en-US" sz="1400" dirty="0">
                <a:solidFill>
                  <a:srgbClr val="E6EEF5"/>
                </a:solidFill>
                <a:latin typeface="Calibri" pitchFamily="34" charset="0"/>
                <a:ea typeface="Calibri" pitchFamily="34" charset="-122"/>
                <a:cs typeface="Calibri" pitchFamily="34" charset="-120"/>
              </a:rPr>
              <a:t>Clearance isn’t access: eligibility, NDA, need-to-know</a:t>
            </a:r>
            <a:endParaRPr lang="en-US" sz="1400" dirty="0"/>
          </a:p>
          <a:p>
            <a:pPr marL="342900" indent="-342900">
              <a:spcAft>
                <a:spcPts val="400"/>
              </a:spcAft>
              <a:buSzPct val="100000"/>
              <a:buChar char="▪"/>
            </a:pPr>
            <a:r>
              <a:rPr lang="en-US" sz="1400" dirty="0">
                <a:solidFill>
                  <a:srgbClr val="E6EEF5"/>
                </a:solidFill>
                <a:latin typeface="Calibri" pitchFamily="34" charset="0"/>
                <a:ea typeface="Calibri" pitchFamily="34" charset="-122"/>
                <a:cs typeface="Calibri" pitchFamily="34" charset="-120"/>
              </a:rPr>
              <a:t>Compartmented area doors: no spin-dial locks, no separate alarm</a:t>
            </a:r>
            <a:endParaRPr lang="en-US" sz="14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txBox="1"/>
          <p:nvPr/>
        </p:nvSpPr>
        <p:spPr>
          <a:xfrm>
            <a:off x="548640" y="384048"/>
            <a:ext cx="8229600" cy="274320"/>
          </a:xfrm>
          <a:prstGeom prst="rect">
            <a:avLst/>
          </a:prstGeom>
          <a:noFill/>
          <a:ln/>
        </p:spPr>
        <p:txBody>
          <a:bodyPr wrap="square" lIns="0" tIns="0" rIns="0" bIns="0" rtlCol="0" anchor="t"/>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17 · TEMPEST BASICS</a:t>
            </a:r>
            <a:endParaRPr lang="en-US" sz="1400" dirty="0"/>
          </a:p>
        </p:txBody>
      </p:sp>
      <p:sp>
        <p:nvSpPr>
          <p:cNvPr id="3" name="Text 1"/>
          <p:cNvSpPr txBox="1"/>
          <p:nvPr/>
        </p:nvSpPr>
        <p:spPr>
          <a:xfrm>
            <a:off x="548640" y="676656"/>
            <a:ext cx="11091672" cy="713232"/>
          </a:xfrm>
          <a:prstGeom prst="rect">
            <a:avLst/>
          </a:prstGeom>
          <a:noFill/>
          <a:ln/>
        </p:spPr>
        <p:txBody>
          <a:bodyPr wrap="square" lIns="0" tIns="0" rIns="0" bIns="0" rtlCol="0" anchor="ctr"/>
          <a:lstStyle/>
          <a:p>
            <a:pPr indent="0" marL="0">
              <a:buNone/>
            </a:pPr>
            <a:r>
              <a:rPr lang="en-US" sz="3200" b="1" dirty="0">
                <a:solidFill>
                  <a:srgbClr val="E6EEF5"/>
                </a:solidFill>
                <a:latin typeface="Arial" pitchFamily="34" charset="0"/>
                <a:ea typeface="Arial" pitchFamily="34" charset="-122"/>
                <a:cs typeface="Arial" pitchFamily="34" charset="-120"/>
              </a:rPr>
              <a:t>RED/BLACK basics</a:t>
            </a:r>
            <a:endParaRPr lang="en-US" sz="3200" dirty="0"/>
          </a:p>
        </p:txBody>
      </p:sp>
      <p:sp>
        <p:nvSpPr>
          <p:cNvPr id="4" name="Text 2"/>
          <p:cNvSpPr txBox="1"/>
          <p:nvPr/>
        </p:nvSpPr>
        <p:spPr>
          <a:xfrm>
            <a:off x="548640" y="6382512"/>
            <a:ext cx="9692640" cy="274320"/>
          </a:xfrm>
          <a:prstGeom prst="rect">
            <a:avLst/>
          </a:prstGeom>
          <a:noFill/>
          <a:ln/>
        </p:spPr>
        <p:txBody>
          <a:bodyPr wrap="square" lIns="0" tIns="0" rIns="0" bIns="0" rtlCol="0" anchor="ctr"/>
          <a:lstStyle/>
          <a:p>
            <a:pPr indent="0" marL="0">
              <a:buNone/>
            </a:pPr>
            <a:r>
              <a:rPr lang="en-US" sz="1400" dirty="0">
                <a:solidFill>
                  <a:srgbClr val="7D90A4"/>
                </a:solidFill>
                <a:latin typeface="Calibri" pitchFamily="34" charset="0"/>
                <a:ea typeface="Calibri" pitchFamily="34" charset="-122"/>
                <a:cs typeface="Calibri" pitchFamily="34" charset="-120"/>
              </a:rPr>
              <a:t>Sources: UFC 4-010-05 3-3.3.2, 3-4.19 · IC Tech Spec 3.A.3 · NACSIM 5000 (historical) · NSA declassified history</a:t>
            </a:r>
            <a:endParaRPr lang="en-US" sz="1400" dirty="0"/>
          </a:p>
        </p:txBody>
      </p:sp>
      <p:sp>
        <p:nvSpPr>
          <p:cNvPr id="5" name="Text 3"/>
          <p:cNvSpPr txBox="1"/>
          <p:nvPr/>
        </p:nvSpPr>
        <p:spPr>
          <a:xfrm>
            <a:off x="10360152" y="6382512"/>
            <a:ext cx="1280160" cy="274320"/>
          </a:xfrm>
          <a:prstGeom prst="rect">
            <a:avLst/>
          </a:prstGeom>
          <a:noFill/>
          <a:ln/>
        </p:spPr>
        <p:txBody>
          <a:bodyPr wrap="square" lIns="0" tIns="0" rIns="0" bIns="0" rtlCol="0" anchor="ctr"/>
          <a:lstStyle/>
          <a:p>
            <a:pPr algn="r" indent="0" marL="0">
              <a:buNone/>
            </a:pPr>
            <a:r>
              <a:rPr lang="en-US" sz="1400" dirty="0">
                <a:solidFill>
                  <a:srgbClr val="7D90A4"/>
                </a:solidFill>
                <a:latin typeface="Courier New" pitchFamily="34" charset="0"/>
                <a:ea typeface="Courier New" pitchFamily="34" charset="-122"/>
                <a:cs typeface="Courier New" pitchFamily="34" charset="-120"/>
              </a:rPr>
              <a:t>17 / 24</a:t>
            </a:r>
            <a:endParaRPr lang="en-US" sz="1400" dirty="0"/>
          </a:p>
        </p:txBody>
      </p:sp>
      <p:sp>
        <p:nvSpPr>
          <p:cNvPr id="6" name="Shape 4"/>
          <p:cNvSpPr/>
          <p:nvPr/>
        </p:nvSpPr>
        <p:spPr>
          <a:xfrm>
            <a:off x="548640" y="1572768"/>
            <a:ext cx="3657600" cy="2697480"/>
          </a:xfrm>
          <a:prstGeom prst="roundRect">
            <a:avLst>
              <a:gd name="adj" fmla="val 2712"/>
            </a:avLst>
          </a:prstGeom>
          <a:solidFill>
            <a:srgbClr val="2E1417"/>
          </a:solidFill>
          <a:ln w="9525">
            <a:solidFill>
              <a:srgbClr val="5A2528"/>
            </a:solidFill>
            <a:prstDash val="solid"/>
          </a:ln>
        </p:spPr>
      </p:sp>
      <p:sp>
        <p:nvSpPr>
          <p:cNvPr id="7" name="Text 5"/>
          <p:cNvSpPr txBox="1"/>
          <p:nvPr/>
        </p:nvSpPr>
        <p:spPr>
          <a:xfrm>
            <a:off x="822960" y="1691640"/>
            <a:ext cx="3108960" cy="731520"/>
          </a:xfrm>
          <a:prstGeom prst="rect">
            <a:avLst/>
          </a:prstGeom>
          <a:noFill/>
          <a:ln/>
        </p:spPr>
        <p:txBody>
          <a:bodyPr wrap="square" lIns="0" tIns="0" rIns="0" bIns="0" rtlCol="0" anchor="t"/>
          <a:lstStyle/>
          <a:p>
            <a:pPr indent="0" marL="0">
              <a:buNone/>
            </a:pPr>
            <a:r>
              <a:rPr lang="en-US" sz="4000" b="1" dirty="0">
                <a:solidFill>
                  <a:srgbClr val="FF5A5F"/>
                </a:solidFill>
                <a:latin typeface="Arial" pitchFamily="34" charset="0"/>
                <a:ea typeface="Arial" pitchFamily="34" charset="-122"/>
                <a:cs typeface="Arial" pitchFamily="34" charset="-120"/>
              </a:rPr>
              <a:t>RED</a:t>
            </a:r>
            <a:endParaRPr lang="en-US" sz="4000" dirty="0"/>
          </a:p>
        </p:txBody>
      </p:sp>
      <p:sp>
        <p:nvSpPr>
          <p:cNvPr id="8" name="Text 6"/>
          <p:cNvSpPr txBox="1"/>
          <p:nvPr/>
        </p:nvSpPr>
        <p:spPr>
          <a:xfrm>
            <a:off x="822960" y="2423160"/>
            <a:ext cx="3200400" cy="329184"/>
          </a:xfrm>
          <a:prstGeom prst="rect">
            <a:avLst/>
          </a:prstGeom>
          <a:noFill/>
          <a:ln/>
        </p:spPr>
        <p:txBody>
          <a:bodyPr wrap="square" lIns="0" tIns="0" rIns="0" bIns="0" rtlCol="0" anchor="t"/>
          <a:lstStyle/>
          <a:p>
            <a:pPr indent="0" marL="0">
              <a:buNone/>
            </a:pPr>
            <a:r>
              <a:rPr lang="en-US" sz="1600" b="1" dirty="0">
                <a:solidFill>
                  <a:srgbClr val="E6EEF5"/>
                </a:solidFill>
                <a:latin typeface="Calibri" pitchFamily="34" charset="0"/>
                <a:ea typeface="Calibri" pitchFamily="34" charset="-122"/>
                <a:cs typeface="Calibri" pitchFamily="34" charset="-120"/>
              </a:rPr>
              <a:t>Classified information in the clear</a:t>
            </a:r>
            <a:endParaRPr lang="en-US" sz="1600" dirty="0"/>
          </a:p>
        </p:txBody>
      </p:sp>
      <p:sp>
        <p:nvSpPr>
          <p:cNvPr id="9" name="Text 7"/>
          <p:cNvSpPr txBox="1"/>
          <p:nvPr/>
        </p:nvSpPr>
        <p:spPr>
          <a:xfrm>
            <a:off x="822960" y="2834640"/>
            <a:ext cx="3200400" cy="1325880"/>
          </a:xfrm>
          <a:prstGeom prst="rect">
            <a:avLst/>
          </a:prstGeom>
          <a:noFill/>
          <a:ln/>
        </p:spPr>
        <p:txBody>
          <a:bodyPr wrap="square" lIns="0" tIns="0" rIns="0" bIns="0" rtlCol="0" anchor="t"/>
          <a:lstStyle/>
          <a:p>
            <a:pPr marL="342900" indent="-342900">
              <a:spcAft>
                <a:spcPts val="300"/>
              </a:spcAft>
              <a:buSzPct val="100000"/>
              <a:buChar char="▪"/>
            </a:pPr>
            <a:r>
              <a:rPr lang="en-US" sz="1400" dirty="0">
                <a:solidFill>
                  <a:srgbClr val="A9BACB"/>
                </a:solidFill>
                <a:latin typeface="Calibri" pitchFamily="34" charset="0"/>
                <a:ea typeface="Calibri" pitchFamily="34" charset="-122"/>
                <a:cs typeface="Calibri" pitchFamily="34" charset="-120"/>
              </a:rPr>
              <a:t>Classified computer and monitor</a:t>
            </a:r>
            <a:endParaRPr lang="en-US" sz="1400" dirty="0"/>
          </a:p>
          <a:p>
            <a:pPr marL="342900" indent="-342900">
              <a:spcAft>
                <a:spcPts val="300"/>
              </a:spcAft>
              <a:buSzPct val="100000"/>
              <a:buChar char="▪"/>
            </a:pPr>
            <a:r>
              <a:rPr lang="en-US" sz="1400" dirty="0">
                <a:solidFill>
                  <a:srgbClr val="A9BACB"/>
                </a:solidFill>
                <a:latin typeface="Calibri" pitchFamily="34" charset="0"/>
                <a:ea typeface="Calibri" pitchFamily="34" charset="-122"/>
                <a:cs typeface="Calibri" pitchFamily="34" charset="-120"/>
              </a:rPr>
              <a:t>The cable between them</a:t>
            </a:r>
            <a:endParaRPr lang="en-US" sz="1400" dirty="0"/>
          </a:p>
          <a:p>
            <a:pPr marL="342900" indent="-342900">
              <a:spcAft>
                <a:spcPts val="300"/>
              </a:spcAft>
              <a:buSzPct val="100000"/>
              <a:buChar char="▪"/>
            </a:pPr>
            <a:r>
              <a:rPr lang="en-US" sz="1400" dirty="0">
                <a:solidFill>
                  <a:srgbClr val="A9BACB"/>
                </a:solidFill>
                <a:latin typeface="Calibri" pitchFamily="34" charset="0"/>
                <a:ea typeface="Calibri" pitchFamily="34" charset="-122"/>
                <a:cs typeface="Calibri" pitchFamily="34" charset="-120"/>
              </a:rPr>
              <a:t>Unencrypted classified circuits</a:t>
            </a:r>
            <a:endParaRPr lang="en-US" sz="1400" dirty="0"/>
          </a:p>
        </p:txBody>
      </p:sp>
      <p:sp>
        <p:nvSpPr>
          <p:cNvPr id="10" name="Shape 8"/>
          <p:cNvSpPr/>
          <p:nvPr/>
        </p:nvSpPr>
        <p:spPr>
          <a:xfrm>
            <a:off x="7982712" y="1572768"/>
            <a:ext cx="3657600" cy="2697480"/>
          </a:xfrm>
          <a:prstGeom prst="roundRect">
            <a:avLst>
              <a:gd name="adj" fmla="val 2712"/>
            </a:avLst>
          </a:prstGeom>
          <a:solidFill>
            <a:srgbClr val="0E2A38"/>
          </a:solidFill>
          <a:ln w="9525">
            <a:solidFill>
              <a:srgbClr val="1F5A73"/>
            </a:solidFill>
            <a:prstDash val="solid"/>
          </a:ln>
        </p:spPr>
      </p:sp>
      <p:sp>
        <p:nvSpPr>
          <p:cNvPr id="11" name="Text 9"/>
          <p:cNvSpPr txBox="1"/>
          <p:nvPr/>
        </p:nvSpPr>
        <p:spPr>
          <a:xfrm>
            <a:off x="8257032" y="1691640"/>
            <a:ext cx="3108960" cy="731520"/>
          </a:xfrm>
          <a:prstGeom prst="rect">
            <a:avLst/>
          </a:prstGeom>
          <a:noFill/>
          <a:ln/>
        </p:spPr>
        <p:txBody>
          <a:bodyPr wrap="square" lIns="0" tIns="0" rIns="0" bIns="0" rtlCol="0" anchor="t"/>
          <a:lstStyle/>
          <a:p>
            <a:pPr indent="0" marL="0">
              <a:buNone/>
            </a:pPr>
            <a:r>
              <a:rPr lang="en-US" sz="4000" b="1" dirty="0">
                <a:solidFill>
                  <a:srgbClr val="3FD0FF"/>
                </a:solidFill>
                <a:latin typeface="Arial" pitchFamily="34" charset="0"/>
                <a:ea typeface="Arial" pitchFamily="34" charset="-122"/>
                <a:cs typeface="Arial" pitchFamily="34" charset="-120"/>
              </a:rPr>
              <a:t>BLACK</a:t>
            </a:r>
            <a:endParaRPr lang="en-US" sz="4000" dirty="0"/>
          </a:p>
        </p:txBody>
      </p:sp>
      <p:sp>
        <p:nvSpPr>
          <p:cNvPr id="12" name="Text 10"/>
          <p:cNvSpPr txBox="1"/>
          <p:nvPr/>
        </p:nvSpPr>
        <p:spPr>
          <a:xfrm>
            <a:off x="8257032" y="2423160"/>
            <a:ext cx="3200400" cy="329184"/>
          </a:xfrm>
          <a:prstGeom prst="rect">
            <a:avLst/>
          </a:prstGeom>
          <a:noFill/>
          <a:ln/>
        </p:spPr>
        <p:txBody>
          <a:bodyPr wrap="square" lIns="0" tIns="0" rIns="0" bIns="0" rtlCol="0" anchor="t"/>
          <a:lstStyle/>
          <a:p>
            <a:pPr indent="0" marL="0">
              <a:buNone/>
            </a:pPr>
            <a:r>
              <a:rPr lang="en-US" sz="1600" b="1" dirty="0">
                <a:solidFill>
                  <a:srgbClr val="E6EEF5"/>
                </a:solidFill>
                <a:latin typeface="Calibri" pitchFamily="34" charset="0"/>
                <a:ea typeface="Calibri" pitchFamily="34" charset="-122"/>
                <a:cs typeface="Calibri" pitchFamily="34" charset="-120"/>
              </a:rPr>
              <a:t>Encrypted or unclassified only</a:t>
            </a:r>
            <a:endParaRPr lang="en-US" sz="1600" dirty="0"/>
          </a:p>
        </p:txBody>
      </p:sp>
      <p:sp>
        <p:nvSpPr>
          <p:cNvPr id="13" name="Text 11"/>
          <p:cNvSpPr txBox="1"/>
          <p:nvPr/>
        </p:nvSpPr>
        <p:spPr>
          <a:xfrm>
            <a:off x="8257032" y="2834640"/>
            <a:ext cx="3200400" cy="1325880"/>
          </a:xfrm>
          <a:prstGeom prst="rect">
            <a:avLst/>
          </a:prstGeom>
          <a:noFill/>
          <a:ln/>
        </p:spPr>
        <p:txBody>
          <a:bodyPr wrap="square" lIns="0" tIns="0" rIns="0" bIns="0" rtlCol="0" anchor="t"/>
          <a:lstStyle/>
          <a:p>
            <a:pPr marL="342900" indent="-342900">
              <a:spcAft>
                <a:spcPts val="300"/>
              </a:spcAft>
              <a:buSzPct val="100000"/>
              <a:buChar char="▪"/>
            </a:pPr>
            <a:r>
              <a:rPr lang="en-US" sz="1400" dirty="0">
                <a:solidFill>
                  <a:srgbClr val="A9BACB"/>
                </a:solidFill>
                <a:latin typeface="Calibri" pitchFamily="34" charset="0"/>
                <a:ea typeface="Calibri" pitchFamily="34" charset="-122"/>
                <a:cs typeface="Calibri" pitchFamily="34" charset="-120"/>
              </a:rPr>
              <a:t>Building power and phones</a:t>
            </a:r>
            <a:endParaRPr lang="en-US" sz="1400" dirty="0"/>
          </a:p>
          <a:p>
            <a:pPr marL="342900" indent="-342900">
              <a:spcAft>
                <a:spcPts val="300"/>
              </a:spcAft>
              <a:buSzPct val="100000"/>
              <a:buChar char="▪"/>
            </a:pPr>
            <a:r>
              <a:rPr lang="en-US" sz="1400" dirty="0">
                <a:solidFill>
                  <a:srgbClr val="A9BACB"/>
                </a:solidFill>
                <a:latin typeface="Calibri" pitchFamily="34" charset="0"/>
                <a:ea typeface="Calibri" pitchFamily="34" charset="-122"/>
                <a:cs typeface="Calibri" pitchFamily="34" charset="-120"/>
              </a:rPr>
              <a:t>Unclassified LAN, fire alarm, building controls</a:t>
            </a:r>
            <a:endParaRPr lang="en-US" sz="1400" dirty="0"/>
          </a:p>
          <a:p>
            <a:pPr marL="342900" indent="-342900">
              <a:spcAft>
                <a:spcPts val="300"/>
              </a:spcAft>
              <a:buSzPct val="100000"/>
              <a:buChar char="▪"/>
            </a:pPr>
            <a:r>
              <a:rPr lang="en-US" sz="1400" dirty="0">
                <a:solidFill>
                  <a:srgbClr val="A9BACB"/>
                </a:solidFill>
                <a:latin typeface="Calibri" pitchFamily="34" charset="0"/>
                <a:ea typeface="Calibri" pitchFamily="34" charset="-122"/>
                <a:cs typeface="Calibri" pitchFamily="34" charset="-120"/>
              </a:rPr>
              <a:t>IDS, access control, CCTV</a:t>
            </a:r>
            <a:endParaRPr lang="en-US" sz="1400" dirty="0"/>
          </a:p>
        </p:txBody>
      </p:sp>
      <p:sp>
        <p:nvSpPr>
          <p:cNvPr id="14" name="Shape 12"/>
          <p:cNvSpPr/>
          <p:nvPr/>
        </p:nvSpPr>
        <p:spPr>
          <a:xfrm>
            <a:off x="4343400" y="2057400"/>
            <a:ext cx="1463040" cy="0"/>
          </a:xfrm>
          <a:prstGeom prst="line">
            <a:avLst/>
          </a:prstGeom>
          <a:noFill/>
          <a:ln w="31750">
            <a:solidFill>
              <a:srgbClr val="FF5A5F"/>
            </a:solidFill>
            <a:prstDash val="solid"/>
          </a:ln>
        </p:spPr>
      </p:sp>
      <p:sp>
        <p:nvSpPr>
          <p:cNvPr id="15" name="Shape 13"/>
          <p:cNvSpPr/>
          <p:nvPr/>
        </p:nvSpPr>
        <p:spPr>
          <a:xfrm>
            <a:off x="4343400" y="2185416"/>
            <a:ext cx="1463040" cy="0"/>
          </a:xfrm>
          <a:prstGeom prst="line">
            <a:avLst/>
          </a:prstGeom>
          <a:noFill/>
          <a:ln w="31750">
            <a:solidFill>
              <a:srgbClr val="FF5A5F"/>
            </a:solidFill>
            <a:prstDash val="solid"/>
          </a:ln>
        </p:spPr>
      </p:sp>
      <p:sp>
        <p:nvSpPr>
          <p:cNvPr id="16" name="Shape 14"/>
          <p:cNvSpPr/>
          <p:nvPr/>
        </p:nvSpPr>
        <p:spPr>
          <a:xfrm>
            <a:off x="4343400" y="2313432"/>
            <a:ext cx="1463040" cy="0"/>
          </a:xfrm>
          <a:prstGeom prst="line">
            <a:avLst/>
          </a:prstGeom>
          <a:noFill/>
          <a:ln w="31750">
            <a:solidFill>
              <a:srgbClr val="FF5A5F"/>
            </a:solidFill>
            <a:prstDash val="solid"/>
          </a:ln>
        </p:spPr>
      </p:sp>
      <p:sp>
        <p:nvSpPr>
          <p:cNvPr id="17" name="Shape 15"/>
          <p:cNvSpPr/>
          <p:nvPr/>
        </p:nvSpPr>
        <p:spPr>
          <a:xfrm>
            <a:off x="6355080" y="2057400"/>
            <a:ext cx="1490472" cy="0"/>
          </a:xfrm>
          <a:prstGeom prst="line">
            <a:avLst/>
          </a:prstGeom>
          <a:noFill/>
          <a:ln w="31750">
            <a:solidFill>
              <a:srgbClr val="3FD0FF"/>
            </a:solidFill>
            <a:prstDash val="dash"/>
          </a:ln>
        </p:spPr>
      </p:sp>
      <p:sp>
        <p:nvSpPr>
          <p:cNvPr id="18" name="Shape 16"/>
          <p:cNvSpPr/>
          <p:nvPr/>
        </p:nvSpPr>
        <p:spPr>
          <a:xfrm>
            <a:off x="6355080" y="2185416"/>
            <a:ext cx="1490472" cy="0"/>
          </a:xfrm>
          <a:prstGeom prst="line">
            <a:avLst/>
          </a:prstGeom>
          <a:noFill/>
          <a:ln w="31750">
            <a:solidFill>
              <a:srgbClr val="3FD0FF"/>
            </a:solidFill>
            <a:prstDash val="dash"/>
          </a:ln>
        </p:spPr>
      </p:sp>
      <p:sp>
        <p:nvSpPr>
          <p:cNvPr id="19" name="Shape 17"/>
          <p:cNvSpPr/>
          <p:nvPr/>
        </p:nvSpPr>
        <p:spPr>
          <a:xfrm>
            <a:off x="6355080" y="2313432"/>
            <a:ext cx="1490472" cy="0"/>
          </a:xfrm>
          <a:prstGeom prst="line">
            <a:avLst/>
          </a:prstGeom>
          <a:noFill/>
          <a:ln w="31750">
            <a:solidFill>
              <a:srgbClr val="3FD0FF"/>
            </a:solidFill>
            <a:prstDash val="dash"/>
          </a:ln>
        </p:spPr>
      </p:sp>
      <p:sp>
        <p:nvSpPr>
          <p:cNvPr id="20" name="Shape 18"/>
          <p:cNvSpPr/>
          <p:nvPr/>
        </p:nvSpPr>
        <p:spPr>
          <a:xfrm>
            <a:off x="5852160" y="2697480"/>
            <a:ext cx="457200" cy="0"/>
          </a:xfrm>
          <a:prstGeom prst="line">
            <a:avLst/>
          </a:prstGeom>
          <a:noFill/>
          <a:ln w="19050">
            <a:solidFill>
              <a:srgbClr val="FFB547"/>
            </a:solidFill>
            <a:prstDash val="solid"/>
            <a:headEnd type="triangle"/>
            <a:tailEnd type="triangle"/>
          </a:ln>
        </p:spPr>
      </p:sp>
      <p:sp>
        <p:nvSpPr>
          <p:cNvPr id="21" name="Text 19"/>
          <p:cNvSpPr txBox="1"/>
          <p:nvPr/>
        </p:nvSpPr>
        <p:spPr>
          <a:xfrm>
            <a:off x="4343400" y="2907792"/>
            <a:ext cx="3502152" cy="274320"/>
          </a:xfrm>
          <a:prstGeom prst="rect">
            <a:avLst/>
          </a:prstGeom>
          <a:noFill/>
          <a:ln/>
        </p:spPr>
        <p:txBody>
          <a:bodyPr wrap="square" lIns="0" tIns="0" rIns="0" bIns="0" rtlCol="0" anchor="t"/>
          <a:lstStyle/>
          <a:p>
            <a:pPr algn="ctr" indent="0" marL="0">
              <a:buNone/>
            </a:pPr>
            <a:r>
              <a:rPr lang="en-US" sz="1400" b="1" dirty="0">
                <a:solidFill>
                  <a:srgbClr val="FFB547"/>
                </a:solidFill>
                <a:latin typeface="Courier New" pitchFamily="34" charset="0"/>
                <a:ea typeface="Courier New" pitchFamily="34" charset="-122"/>
                <a:cs typeface="Courier New" pitchFamily="34" charset="-120"/>
              </a:rPr>
              <a:t>SEPARATION SET BY YOUR CTTA</a:t>
            </a:r>
            <a:endParaRPr lang="en-US" sz="1400" dirty="0"/>
          </a:p>
        </p:txBody>
      </p:sp>
      <p:sp>
        <p:nvSpPr>
          <p:cNvPr id="22" name="Text 20"/>
          <p:cNvSpPr txBox="1"/>
          <p:nvPr/>
        </p:nvSpPr>
        <p:spPr>
          <a:xfrm>
            <a:off x="4389120" y="3291840"/>
            <a:ext cx="3410712" cy="868680"/>
          </a:xfrm>
          <a:prstGeom prst="rect">
            <a:avLst/>
          </a:prstGeom>
          <a:noFill/>
          <a:ln/>
        </p:spPr>
        <p:txBody>
          <a:bodyPr wrap="square" lIns="0" tIns="0" rIns="0" bIns="0" rtlCol="0" anchor="t"/>
          <a:lstStyle/>
          <a:p>
            <a:pPr algn="ctr" indent="0" marL="0">
              <a:buNone/>
            </a:pPr>
            <a:r>
              <a:rPr lang="en-US" sz="1500" dirty="0">
                <a:solidFill>
                  <a:srgbClr val="E6EEF5"/>
                </a:solidFill>
                <a:latin typeface="Calibri" pitchFamily="34" charset="0"/>
                <a:ea typeface="Calibri" pitchFamily="34" charset="-122"/>
                <a:cs typeface="Calibri" pitchFamily="34" charset="-120"/>
              </a:rPr>
              <a:t>Keep RED physically and electrically apart from anything BLACK that leaves the room.</a:t>
            </a:r>
            <a:endParaRPr lang="en-US" sz="1500" dirty="0"/>
          </a:p>
        </p:txBody>
      </p:sp>
      <p:sp>
        <p:nvSpPr>
          <p:cNvPr id="23" name="Shape 21"/>
          <p:cNvSpPr/>
          <p:nvPr/>
        </p:nvSpPr>
        <p:spPr>
          <a:xfrm>
            <a:off x="548640" y="4480560"/>
            <a:ext cx="2670048" cy="1691640"/>
          </a:xfrm>
          <a:prstGeom prst="roundRect">
            <a:avLst>
              <a:gd name="adj" fmla="val 4324"/>
            </a:avLst>
          </a:prstGeom>
          <a:solidFill>
            <a:srgbClr val="0B121B"/>
          </a:solidFill>
          <a:ln w="9525">
            <a:solidFill>
              <a:srgbClr val="1E2E40"/>
            </a:solidFill>
            <a:prstDash val="solid"/>
          </a:ln>
        </p:spPr>
      </p:sp>
      <p:sp>
        <p:nvSpPr>
          <p:cNvPr id="24" name="Shape 22"/>
          <p:cNvSpPr/>
          <p:nvPr/>
        </p:nvSpPr>
        <p:spPr>
          <a:xfrm>
            <a:off x="731520" y="4617720"/>
            <a:ext cx="420624" cy="420624"/>
          </a:xfrm>
          <a:prstGeom prst="ellipse">
            <a:avLst/>
          </a:prstGeom>
          <a:solidFill>
            <a:srgbClr val="101A26"/>
          </a:solidFill>
          <a:ln w="12700">
            <a:solidFill>
              <a:srgbClr val="3FD0FF"/>
            </a:solidFill>
            <a:prstDash val="solid"/>
          </a:ln>
        </p:spPr>
      </p:sp>
      <p:pic>
        <p:nvPicPr>
          <p:cNvPr id="25" name="Image 0" descr="preencoded.png">    </p:cNvPr>
          <p:cNvPicPr>
            <a:picLocks noChangeAspect="1"/>
          </p:cNvPicPr>
          <p:nvPr/>
        </p:nvPicPr>
        <p:blipFill>
          <a:blip r:embed="rId1"/>
          <a:stretch>
            <a:fillRect/>
          </a:stretch>
        </p:blipFill>
        <p:spPr>
          <a:xfrm>
            <a:off x="832470" y="4718670"/>
            <a:ext cx="218724" cy="218724"/>
          </a:xfrm>
          <a:prstGeom prst="rect">
            <a:avLst/>
          </a:prstGeom>
        </p:spPr>
      </p:pic>
      <p:sp>
        <p:nvSpPr>
          <p:cNvPr id="26" name="Text 23"/>
          <p:cNvSpPr txBox="1"/>
          <p:nvPr/>
        </p:nvSpPr>
        <p:spPr>
          <a:xfrm>
            <a:off x="1261872" y="4617720"/>
            <a:ext cx="1847088" cy="420624"/>
          </a:xfrm>
          <a:prstGeom prst="rect">
            <a:avLst/>
          </a:prstGeom>
          <a:noFill/>
          <a:ln/>
        </p:spPr>
        <p:txBody>
          <a:bodyPr wrap="square" lIns="0" tIns="0" rIns="0" bIns="0" rtlCol="0" anchor="ctr"/>
          <a:lstStyle/>
          <a:p>
            <a:pPr indent="0" marL="0">
              <a:buNone/>
            </a:pPr>
            <a:r>
              <a:rPr lang="en-US" sz="1600" b="1" dirty="0">
                <a:solidFill>
                  <a:srgbClr val="E6EEF5"/>
                </a:solidFill>
                <a:latin typeface="Calibri" pitchFamily="34" charset="0"/>
                <a:ea typeface="Calibri" pitchFamily="34" charset="-122"/>
                <a:cs typeface="Calibri" pitchFamily="34" charset="-120"/>
              </a:rPr>
              <a:t>Label everything</a:t>
            </a:r>
            <a:endParaRPr lang="en-US" sz="1600" dirty="0"/>
          </a:p>
        </p:txBody>
      </p:sp>
      <p:sp>
        <p:nvSpPr>
          <p:cNvPr id="27" name="Text 24"/>
          <p:cNvSpPr txBox="1"/>
          <p:nvPr/>
        </p:nvSpPr>
        <p:spPr>
          <a:xfrm>
            <a:off x="731520" y="5138928"/>
            <a:ext cx="2322576" cy="960120"/>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Cabling, patch panels, outlets and connectors marked by classification</a:t>
            </a:r>
            <a:endParaRPr lang="en-US" sz="1400" dirty="0"/>
          </a:p>
        </p:txBody>
      </p:sp>
      <p:sp>
        <p:nvSpPr>
          <p:cNvPr id="28" name="Shape 25"/>
          <p:cNvSpPr/>
          <p:nvPr/>
        </p:nvSpPr>
        <p:spPr>
          <a:xfrm>
            <a:off x="3355848" y="4480560"/>
            <a:ext cx="2670048" cy="1691640"/>
          </a:xfrm>
          <a:prstGeom prst="roundRect">
            <a:avLst>
              <a:gd name="adj" fmla="val 4324"/>
            </a:avLst>
          </a:prstGeom>
          <a:solidFill>
            <a:srgbClr val="0B121B"/>
          </a:solidFill>
          <a:ln w="9525">
            <a:solidFill>
              <a:srgbClr val="1E2E40"/>
            </a:solidFill>
            <a:prstDash val="solid"/>
          </a:ln>
        </p:spPr>
      </p:sp>
      <p:sp>
        <p:nvSpPr>
          <p:cNvPr id="29" name="Shape 26"/>
          <p:cNvSpPr/>
          <p:nvPr/>
        </p:nvSpPr>
        <p:spPr>
          <a:xfrm>
            <a:off x="3538728" y="4617720"/>
            <a:ext cx="420624" cy="420624"/>
          </a:xfrm>
          <a:prstGeom prst="ellipse">
            <a:avLst/>
          </a:prstGeom>
          <a:solidFill>
            <a:srgbClr val="101A26"/>
          </a:solidFill>
          <a:ln w="12700">
            <a:solidFill>
              <a:srgbClr val="3FD0FF"/>
            </a:solidFill>
            <a:prstDash val="solid"/>
          </a:ln>
        </p:spPr>
      </p:sp>
      <p:pic>
        <p:nvPicPr>
          <p:cNvPr id="30" name="Image 1" descr="preencoded.png">    </p:cNvPr>
          <p:cNvPicPr>
            <a:picLocks noChangeAspect="1"/>
          </p:cNvPicPr>
          <p:nvPr/>
        </p:nvPicPr>
        <p:blipFill>
          <a:blip r:embed="rId2"/>
          <a:stretch>
            <a:fillRect/>
          </a:stretch>
        </p:blipFill>
        <p:spPr>
          <a:xfrm>
            <a:off x="3639678" y="4718670"/>
            <a:ext cx="218724" cy="218724"/>
          </a:xfrm>
          <a:prstGeom prst="rect">
            <a:avLst/>
          </a:prstGeom>
        </p:spPr>
      </p:pic>
      <p:sp>
        <p:nvSpPr>
          <p:cNvPr id="31" name="Text 27"/>
          <p:cNvSpPr txBox="1"/>
          <p:nvPr/>
        </p:nvSpPr>
        <p:spPr>
          <a:xfrm>
            <a:off x="4069080" y="4617720"/>
            <a:ext cx="1847088" cy="420624"/>
          </a:xfrm>
          <a:prstGeom prst="rect">
            <a:avLst/>
          </a:prstGeom>
          <a:noFill/>
          <a:ln/>
        </p:spPr>
        <p:txBody>
          <a:bodyPr wrap="square" lIns="0" tIns="0" rIns="0" bIns="0" rtlCol="0" anchor="ctr"/>
          <a:lstStyle/>
          <a:p>
            <a:pPr indent="0" marL="0">
              <a:buNone/>
            </a:pPr>
            <a:r>
              <a:rPr lang="en-US" sz="1600" b="1" dirty="0">
                <a:solidFill>
                  <a:srgbClr val="E6EEF5"/>
                </a:solidFill>
                <a:latin typeface="Calibri" pitchFamily="34" charset="0"/>
                <a:ea typeface="Calibri" pitchFamily="34" charset="-122"/>
                <a:cs typeface="Calibri" pitchFamily="34" charset="-120"/>
              </a:rPr>
              <a:t>Separate pathways</a:t>
            </a:r>
            <a:endParaRPr lang="en-US" sz="1600" dirty="0"/>
          </a:p>
        </p:txBody>
      </p:sp>
      <p:sp>
        <p:nvSpPr>
          <p:cNvPr id="32" name="Text 28"/>
          <p:cNvSpPr txBox="1"/>
          <p:nvPr/>
        </p:nvSpPr>
        <p:spPr>
          <a:xfrm>
            <a:off x="3538728" y="5138928"/>
            <a:ext cx="2322576" cy="960120"/>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Never share a bundle, tray or patch panel. Don’t improvise reroutes.</a:t>
            </a:r>
            <a:endParaRPr lang="en-US" sz="1400" dirty="0"/>
          </a:p>
        </p:txBody>
      </p:sp>
      <p:sp>
        <p:nvSpPr>
          <p:cNvPr id="33" name="Shape 29"/>
          <p:cNvSpPr/>
          <p:nvPr/>
        </p:nvSpPr>
        <p:spPr>
          <a:xfrm>
            <a:off x="6163056" y="4480560"/>
            <a:ext cx="2670048" cy="1691640"/>
          </a:xfrm>
          <a:prstGeom prst="roundRect">
            <a:avLst>
              <a:gd name="adj" fmla="val 4324"/>
            </a:avLst>
          </a:prstGeom>
          <a:solidFill>
            <a:srgbClr val="0B121B"/>
          </a:solidFill>
          <a:ln w="9525">
            <a:solidFill>
              <a:srgbClr val="1E2E40"/>
            </a:solidFill>
            <a:prstDash val="solid"/>
          </a:ln>
        </p:spPr>
      </p:sp>
      <p:sp>
        <p:nvSpPr>
          <p:cNvPr id="34" name="Shape 30"/>
          <p:cNvSpPr/>
          <p:nvPr/>
        </p:nvSpPr>
        <p:spPr>
          <a:xfrm>
            <a:off x="6345936" y="4617720"/>
            <a:ext cx="420624" cy="420624"/>
          </a:xfrm>
          <a:prstGeom prst="ellipse">
            <a:avLst/>
          </a:prstGeom>
          <a:solidFill>
            <a:srgbClr val="101A26"/>
          </a:solidFill>
          <a:ln w="12700">
            <a:solidFill>
              <a:srgbClr val="3FD0FF"/>
            </a:solidFill>
            <a:prstDash val="solid"/>
          </a:ln>
        </p:spPr>
      </p:sp>
      <p:pic>
        <p:nvPicPr>
          <p:cNvPr id="35" name="Image 2" descr="preencoded.png">    </p:cNvPr>
          <p:cNvPicPr>
            <a:picLocks noChangeAspect="1"/>
          </p:cNvPicPr>
          <p:nvPr/>
        </p:nvPicPr>
        <p:blipFill>
          <a:blip r:embed="rId3"/>
          <a:stretch>
            <a:fillRect/>
          </a:stretch>
        </p:blipFill>
        <p:spPr>
          <a:xfrm>
            <a:off x="6446886" y="4718670"/>
            <a:ext cx="218724" cy="218724"/>
          </a:xfrm>
          <a:prstGeom prst="rect">
            <a:avLst/>
          </a:prstGeom>
        </p:spPr>
      </p:pic>
      <p:sp>
        <p:nvSpPr>
          <p:cNvPr id="36" name="Text 31"/>
          <p:cNvSpPr txBox="1"/>
          <p:nvPr/>
        </p:nvSpPr>
        <p:spPr>
          <a:xfrm>
            <a:off x="6876288" y="4617720"/>
            <a:ext cx="1847088" cy="420624"/>
          </a:xfrm>
          <a:prstGeom prst="rect">
            <a:avLst/>
          </a:prstGeom>
          <a:noFill/>
          <a:ln/>
        </p:spPr>
        <p:txBody>
          <a:bodyPr wrap="square" lIns="0" tIns="0" rIns="0" bIns="0" rtlCol="0" anchor="ctr"/>
          <a:lstStyle/>
          <a:p>
            <a:pPr indent="0" marL="0">
              <a:buNone/>
            </a:pPr>
            <a:r>
              <a:rPr lang="en-US" sz="1600" b="1" dirty="0">
                <a:solidFill>
                  <a:srgbClr val="E6EEF5"/>
                </a:solidFill>
                <a:latin typeface="Calibri" pitchFamily="34" charset="0"/>
                <a:ea typeface="Calibri" pitchFamily="34" charset="-122"/>
                <a:cs typeface="Calibri" pitchFamily="34" charset="-120"/>
              </a:rPr>
              <a:t>Keep crypto close</a:t>
            </a:r>
            <a:endParaRPr lang="en-US" sz="1600" dirty="0"/>
          </a:p>
        </p:txBody>
      </p:sp>
      <p:sp>
        <p:nvSpPr>
          <p:cNvPr id="37" name="Text 32"/>
          <p:cNvSpPr txBox="1"/>
          <p:nvPr/>
        </p:nvSpPr>
        <p:spPr>
          <a:xfrm>
            <a:off x="6345936" y="5138928"/>
            <a:ext cx="2322576" cy="960120"/>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Encryption gear in telecom rooms within or next to the secure area</a:t>
            </a:r>
            <a:endParaRPr lang="en-US" sz="1400" dirty="0"/>
          </a:p>
        </p:txBody>
      </p:sp>
      <p:sp>
        <p:nvSpPr>
          <p:cNvPr id="38" name="Shape 33"/>
          <p:cNvSpPr/>
          <p:nvPr/>
        </p:nvSpPr>
        <p:spPr>
          <a:xfrm>
            <a:off x="8970264" y="4480560"/>
            <a:ext cx="2670048" cy="1691640"/>
          </a:xfrm>
          <a:prstGeom prst="roundRect">
            <a:avLst>
              <a:gd name="adj" fmla="val 4324"/>
            </a:avLst>
          </a:prstGeom>
          <a:solidFill>
            <a:srgbClr val="0B121B"/>
          </a:solidFill>
          <a:ln w="9525">
            <a:solidFill>
              <a:srgbClr val="1E2E40"/>
            </a:solidFill>
            <a:prstDash val="solid"/>
          </a:ln>
        </p:spPr>
      </p:sp>
      <p:sp>
        <p:nvSpPr>
          <p:cNvPr id="39" name="Shape 34"/>
          <p:cNvSpPr/>
          <p:nvPr/>
        </p:nvSpPr>
        <p:spPr>
          <a:xfrm>
            <a:off x="9153144" y="4617720"/>
            <a:ext cx="420624" cy="420624"/>
          </a:xfrm>
          <a:prstGeom prst="ellipse">
            <a:avLst/>
          </a:prstGeom>
          <a:solidFill>
            <a:srgbClr val="101A26"/>
          </a:solidFill>
          <a:ln w="12700">
            <a:solidFill>
              <a:srgbClr val="3FD0FF"/>
            </a:solidFill>
            <a:prstDash val="solid"/>
          </a:ln>
        </p:spPr>
      </p:sp>
      <p:pic>
        <p:nvPicPr>
          <p:cNvPr id="40" name="Image 3" descr="preencoded.png">    </p:cNvPr>
          <p:cNvPicPr>
            <a:picLocks noChangeAspect="1"/>
          </p:cNvPicPr>
          <p:nvPr/>
        </p:nvPicPr>
        <p:blipFill>
          <a:blip r:embed="rId4"/>
          <a:stretch>
            <a:fillRect/>
          </a:stretch>
        </p:blipFill>
        <p:spPr>
          <a:xfrm>
            <a:off x="9254094" y="4718670"/>
            <a:ext cx="218724" cy="218724"/>
          </a:xfrm>
          <a:prstGeom prst="rect">
            <a:avLst/>
          </a:prstGeom>
        </p:spPr>
      </p:pic>
      <p:sp>
        <p:nvSpPr>
          <p:cNvPr id="41" name="Text 35"/>
          <p:cNvSpPr txBox="1"/>
          <p:nvPr/>
        </p:nvSpPr>
        <p:spPr>
          <a:xfrm>
            <a:off x="9683496" y="4617720"/>
            <a:ext cx="1847088" cy="420624"/>
          </a:xfrm>
          <a:prstGeom prst="rect">
            <a:avLst/>
          </a:prstGeom>
          <a:noFill/>
          <a:ln/>
        </p:spPr>
        <p:txBody>
          <a:bodyPr wrap="square" lIns="0" tIns="0" rIns="0" bIns="0" rtlCol="0" anchor="ctr"/>
          <a:lstStyle/>
          <a:p>
            <a:pPr indent="0" marL="0">
              <a:buNone/>
            </a:pPr>
            <a:r>
              <a:rPr lang="en-US" sz="1600" b="1" dirty="0">
                <a:solidFill>
                  <a:srgbClr val="E6EEF5"/>
                </a:solidFill>
                <a:latin typeface="Calibri" pitchFamily="34" charset="0"/>
                <a:ea typeface="Calibri" pitchFamily="34" charset="-122"/>
                <a:cs typeface="Calibri" pitchFamily="34" charset="-120"/>
              </a:rPr>
              <a:t>Review first</a:t>
            </a:r>
            <a:endParaRPr lang="en-US" sz="1600" dirty="0"/>
          </a:p>
        </p:txBody>
      </p:sp>
      <p:sp>
        <p:nvSpPr>
          <p:cNvPr id="42" name="Text 36"/>
          <p:cNvSpPr txBox="1"/>
          <p:nvPr/>
        </p:nvSpPr>
        <p:spPr>
          <a:xfrm>
            <a:off x="9153144" y="5138928"/>
            <a:ext cx="2322576" cy="960120"/>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The CTTA decides countermeasures; grounding is engineered, not improvised</a:t>
            </a:r>
            <a:endParaRPr lang="en-US" sz="14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txBox="1"/>
          <p:nvPr/>
        </p:nvSpPr>
        <p:spPr>
          <a:xfrm>
            <a:off x="548640" y="384048"/>
            <a:ext cx="8229600" cy="274320"/>
          </a:xfrm>
          <a:prstGeom prst="rect">
            <a:avLst/>
          </a:prstGeom>
          <a:noFill/>
          <a:ln/>
        </p:spPr>
        <p:txBody>
          <a:bodyPr wrap="square" lIns="0" tIns="0" rIns="0" bIns="0" rtlCol="0" anchor="t"/>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18 · EMI FILTERS</a:t>
            </a:r>
            <a:endParaRPr lang="en-US" sz="1400" dirty="0"/>
          </a:p>
        </p:txBody>
      </p:sp>
      <p:sp>
        <p:nvSpPr>
          <p:cNvPr id="3" name="Text 1"/>
          <p:cNvSpPr txBox="1"/>
          <p:nvPr/>
        </p:nvSpPr>
        <p:spPr>
          <a:xfrm>
            <a:off x="548640" y="676656"/>
            <a:ext cx="11091672" cy="713232"/>
          </a:xfrm>
          <a:prstGeom prst="rect">
            <a:avLst/>
          </a:prstGeom>
          <a:noFill/>
          <a:ln/>
        </p:spPr>
        <p:txBody>
          <a:bodyPr wrap="square" lIns="0" tIns="0" rIns="0" bIns="0" rtlCol="0" anchor="ctr"/>
          <a:lstStyle/>
          <a:p>
            <a:pPr indent="0" marL="0">
              <a:buNone/>
            </a:pPr>
            <a:r>
              <a:rPr lang="en-US" sz="3200" b="1" dirty="0">
                <a:solidFill>
                  <a:srgbClr val="E6EEF5"/>
                </a:solidFill>
                <a:latin typeface="Arial" pitchFamily="34" charset="0"/>
                <a:ea typeface="Arial" pitchFamily="34" charset="-122"/>
                <a:cs typeface="Arial" pitchFamily="34" charset="-120"/>
              </a:rPr>
              <a:t>EMI filters: line outside, load inside</a:t>
            </a:r>
            <a:endParaRPr lang="en-US" sz="3200" dirty="0"/>
          </a:p>
        </p:txBody>
      </p:sp>
      <p:sp>
        <p:nvSpPr>
          <p:cNvPr id="4" name="Text 2"/>
          <p:cNvSpPr txBox="1"/>
          <p:nvPr/>
        </p:nvSpPr>
        <p:spPr>
          <a:xfrm>
            <a:off x="548640" y="6382512"/>
            <a:ext cx="9692640" cy="274320"/>
          </a:xfrm>
          <a:prstGeom prst="rect">
            <a:avLst/>
          </a:prstGeom>
          <a:noFill/>
          <a:ln/>
        </p:spPr>
        <p:txBody>
          <a:bodyPr wrap="square" lIns="0" tIns="0" rIns="0" bIns="0" rtlCol="0" anchor="ctr"/>
          <a:lstStyle/>
          <a:p>
            <a:pPr indent="0" marL="0">
              <a:buNone/>
            </a:pPr>
            <a:r>
              <a:rPr lang="en-US" sz="1400" dirty="0">
                <a:solidFill>
                  <a:srgbClr val="7D90A4"/>
                </a:solidFill>
                <a:latin typeface="Calibri" pitchFamily="34" charset="0"/>
                <a:ea typeface="Calibri" pitchFamily="34" charset="-122"/>
                <a:cs typeface="Calibri" pitchFamily="34" charset="-120"/>
              </a:rPr>
              <a:t>Sources: ETS-Lindgren filter manual · Premier EMC installation guidance · IC Tech Spec 3.G. Levels come from your CTTA.</a:t>
            </a:r>
            <a:endParaRPr lang="en-US" sz="1400" dirty="0"/>
          </a:p>
        </p:txBody>
      </p:sp>
      <p:sp>
        <p:nvSpPr>
          <p:cNvPr id="5" name="Text 3"/>
          <p:cNvSpPr txBox="1"/>
          <p:nvPr/>
        </p:nvSpPr>
        <p:spPr>
          <a:xfrm>
            <a:off x="10360152" y="6382512"/>
            <a:ext cx="1280160" cy="274320"/>
          </a:xfrm>
          <a:prstGeom prst="rect">
            <a:avLst/>
          </a:prstGeom>
          <a:noFill/>
          <a:ln/>
        </p:spPr>
        <p:txBody>
          <a:bodyPr wrap="square" lIns="0" tIns="0" rIns="0" bIns="0" rtlCol="0" anchor="ctr"/>
          <a:lstStyle/>
          <a:p>
            <a:pPr algn="r" indent="0" marL="0">
              <a:buNone/>
            </a:pPr>
            <a:r>
              <a:rPr lang="en-US" sz="1400" dirty="0">
                <a:solidFill>
                  <a:srgbClr val="7D90A4"/>
                </a:solidFill>
                <a:latin typeface="Courier New" pitchFamily="34" charset="0"/>
                <a:ea typeface="Courier New" pitchFamily="34" charset="-122"/>
                <a:cs typeface="Courier New" pitchFamily="34" charset="-120"/>
              </a:rPr>
              <a:t>18 / 24</a:t>
            </a:r>
            <a:endParaRPr lang="en-US" sz="1400" dirty="0"/>
          </a:p>
        </p:txBody>
      </p:sp>
      <p:sp>
        <p:nvSpPr>
          <p:cNvPr id="6" name="Shape 4"/>
          <p:cNvSpPr/>
          <p:nvPr/>
        </p:nvSpPr>
        <p:spPr>
          <a:xfrm>
            <a:off x="548640" y="1572768"/>
            <a:ext cx="11091672" cy="2788920"/>
          </a:xfrm>
          <a:prstGeom prst="roundRect">
            <a:avLst>
              <a:gd name="adj" fmla="val 2623"/>
            </a:avLst>
          </a:prstGeom>
          <a:solidFill>
            <a:srgbClr val="070B11"/>
          </a:solidFill>
          <a:ln w="9525">
            <a:solidFill>
              <a:srgbClr val="1E2E40"/>
            </a:solidFill>
            <a:prstDash val="solid"/>
          </a:ln>
        </p:spPr>
      </p:sp>
      <p:sp>
        <p:nvSpPr>
          <p:cNvPr id="7" name="Shape 5"/>
          <p:cNvSpPr/>
          <p:nvPr/>
        </p:nvSpPr>
        <p:spPr>
          <a:xfrm>
            <a:off x="6400800" y="1572768"/>
            <a:ext cx="201168" cy="2788920"/>
          </a:xfrm>
          <a:prstGeom prst="rect">
            <a:avLst/>
          </a:prstGeom>
          <a:solidFill>
            <a:srgbClr val="123A4A"/>
          </a:solidFill>
          <a:ln w="15875">
            <a:solidFill>
              <a:srgbClr val="3FD0FF"/>
            </a:solidFill>
            <a:prstDash val="solid"/>
          </a:ln>
        </p:spPr>
      </p:sp>
      <p:sp>
        <p:nvSpPr>
          <p:cNvPr id="8" name="Text 6"/>
          <p:cNvSpPr txBox="1"/>
          <p:nvPr/>
        </p:nvSpPr>
        <p:spPr>
          <a:xfrm rot="16200000">
            <a:off x="5815584" y="2852928"/>
            <a:ext cx="1371600" cy="219456"/>
          </a:xfrm>
          <a:prstGeom prst="rect">
            <a:avLst/>
          </a:prstGeom>
          <a:noFill/>
          <a:ln/>
        </p:spPr>
        <p:txBody>
          <a:bodyPr wrap="square" lIns="0" tIns="0" rIns="0" bIns="0" rtlCol="0" anchor="ctr"/>
          <a:lstStyle/>
          <a:p>
            <a:pPr algn="ctr" indent="0" marL="0">
              <a:buNone/>
            </a:pPr>
            <a:r>
              <a:rPr lang="en-US" sz="1400" b="1" dirty="0">
                <a:solidFill>
                  <a:srgbClr val="3FD0FF"/>
                </a:solidFill>
                <a:latin typeface="Courier New" pitchFamily="34" charset="0"/>
                <a:ea typeface="Courier New" pitchFamily="34" charset="-122"/>
                <a:cs typeface="Courier New" pitchFamily="34" charset="-120"/>
              </a:rPr>
              <a:t>RF SHIELD</a:t>
            </a:r>
            <a:endParaRPr lang="en-US" sz="1400" dirty="0"/>
          </a:p>
        </p:txBody>
      </p:sp>
      <p:sp>
        <p:nvSpPr>
          <p:cNvPr id="9" name="Text 7"/>
          <p:cNvSpPr txBox="1"/>
          <p:nvPr/>
        </p:nvSpPr>
        <p:spPr>
          <a:xfrm>
            <a:off x="777240" y="1691640"/>
            <a:ext cx="3657600" cy="274320"/>
          </a:xfrm>
          <a:prstGeom prst="rect">
            <a:avLst/>
          </a:prstGeom>
          <a:noFill/>
          <a:ln/>
        </p:spPr>
        <p:txBody>
          <a:bodyPr wrap="square" lIns="0" tIns="0" rIns="0" bIns="0" rtlCol="0" anchor="ctr"/>
          <a:lstStyle/>
          <a:p>
            <a:pPr indent="0" marL="0">
              <a:buNone/>
            </a:pPr>
            <a:r>
              <a:rPr lang="en-US" sz="1400" b="1" spc="100" kern="0" dirty="0">
                <a:solidFill>
                  <a:srgbClr val="A9BACB"/>
                </a:solidFill>
                <a:latin typeface="Courier New" pitchFamily="34" charset="0"/>
                <a:ea typeface="Courier New" pitchFamily="34" charset="-122"/>
                <a:cs typeface="Courier New" pitchFamily="34" charset="-120"/>
              </a:rPr>
              <a:t>OUTSIDE · UNPROTECTED</a:t>
            </a:r>
            <a:endParaRPr lang="en-US" sz="1400" dirty="0"/>
          </a:p>
        </p:txBody>
      </p:sp>
      <p:sp>
        <p:nvSpPr>
          <p:cNvPr id="10" name="Text 8"/>
          <p:cNvSpPr txBox="1"/>
          <p:nvPr/>
        </p:nvSpPr>
        <p:spPr>
          <a:xfrm>
            <a:off x="6949440" y="1691640"/>
            <a:ext cx="4480560" cy="274320"/>
          </a:xfrm>
          <a:prstGeom prst="rect">
            <a:avLst/>
          </a:prstGeom>
          <a:noFill/>
          <a:ln/>
        </p:spPr>
        <p:txBody>
          <a:bodyPr wrap="square" lIns="0" tIns="0" rIns="0" bIns="0" rtlCol="0" anchor="ctr"/>
          <a:lstStyle/>
          <a:p>
            <a:pPr algn="r" indent="0" marL="0">
              <a:buNone/>
            </a:pPr>
            <a:r>
              <a:rPr lang="en-US" sz="1400" b="1" spc="100" kern="0" dirty="0">
                <a:solidFill>
                  <a:srgbClr val="3FD0FF"/>
                </a:solidFill>
                <a:latin typeface="Courier New" pitchFamily="34" charset="0"/>
                <a:ea typeface="Courier New" pitchFamily="34" charset="-122"/>
                <a:cs typeface="Courier New" pitchFamily="34" charset="-120"/>
              </a:rPr>
              <a:t>INSIDE · PROTECTED ROOM</a:t>
            </a:r>
            <a:endParaRPr lang="en-US" sz="1400" dirty="0"/>
          </a:p>
        </p:txBody>
      </p:sp>
      <p:sp>
        <p:nvSpPr>
          <p:cNvPr id="11" name="Shape 9"/>
          <p:cNvSpPr/>
          <p:nvPr/>
        </p:nvSpPr>
        <p:spPr>
          <a:xfrm>
            <a:off x="1005840" y="2057400"/>
            <a:ext cx="3108960" cy="402336"/>
          </a:xfrm>
          <a:custGeom>
            <a:avLst/>
            <a:gdLst/>
            <a:ahLst/>
            <a:cxnLst/>
            <a:rect l="l" t="t" r="r" b="b"/>
            <a:pathLst>
              <a:path w="3108960" h="402336">
                <a:moveTo>
                  <a:pt x="0" y="201168"/>
                </a:moveTo>
                <a:lnTo>
                  <a:pt x="51816" y="338650"/>
                </a:lnTo>
                <a:lnTo>
                  <a:pt x="103632" y="298699"/>
                </a:lnTo>
                <a:lnTo>
                  <a:pt x="155448" y="233989"/>
                </a:lnTo>
                <a:lnTo>
                  <a:pt x="207264" y="284205"/>
                </a:lnTo>
                <a:lnTo>
                  <a:pt x="259080" y="287295"/>
                </a:lnTo>
                <a:lnTo>
                  <a:pt x="310896" y="147329"/>
                </a:lnTo>
                <a:lnTo>
                  <a:pt x="362712" y="76933"/>
                </a:lnTo>
                <a:lnTo>
                  <a:pt x="414528" y="189137"/>
                </a:lnTo>
                <a:lnTo>
                  <a:pt x="466344" y="276602"/>
                </a:lnTo>
                <a:lnTo>
                  <a:pt x="518160" y="233262"/>
                </a:lnTo>
                <a:lnTo>
                  <a:pt x="569976" y="241608"/>
                </a:lnTo>
                <a:lnTo>
                  <a:pt x="621792" y="348753"/>
                </a:lnTo>
                <a:lnTo>
                  <a:pt x="673608" y="336241"/>
                </a:lnTo>
                <a:lnTo>
                  <a:pt x="725424" y="169656"/>
                </a:lnTo>
                <a:lnTo>
                  <a:pt x="777240" y="90957"/>
                </a:lnTo>
                <a:lnTo>
                  <a:pt x="829056" y="151944"/>
                </a:lnTo>
                <a:lnTo>
                  <a:pt x="880872" y="148050"/>
                </a:lnTo>
                <a:lnTo>
                  <a:pt x="932688" y="73181"/>
                </a:lnTo>
                <a:lnTo>
                  <a:pt x="984504" y="132964"/>
                </a:lnTo>
                <a:lnTo>
                  <a:pt x="1036320" y="288728"/>
                </a:lnTo>
                <a:lnTo>
                  <a:pt x="1088136" y="297412"/>
                </a:lnTo>
                <a:lnTo>
                  <a:pt x="1139952" y="181650"/>
                </a:lnTo>
                <a:lnTo>
                  <a:pt x="1191768" y="163307"/>
                </a:lnTo>
                <a:lnTo>
                  <a:pt x="1243584" y="207752"/>
                </a:lnTo>
                <a:lnTo>
                  <a:pt x="1295400" y="128553"/>
                </a:lnTo>
                <a:lnTo>
                  <a:pt x="1347216" y="19750"/>
                </a:lnTo>
                <a:lnTo>
                  <a:pt x="1399032" y="93281"/>
                </a:lnTo>
                <a:lnTo>
                  <a:pt x="1450848" y="246852"/>
                </a:lnTo>
                <a:lnTo>
                  <a:pt x="1502664" y="261133"/>
                </a:lnTo>
                <a:lnTo>
                  <a:pt x="1554480" y="220746"/>
                </a:lnTo>
                <a:lnTo>
                  <a:pt x="1606296" y="294365"/>
                </a:lnTo>
                <a:lnTo>
                  <a:pt x="1658112" y="351978"/>
                </a:lnTo>
                <a:lnTo>
                  <a:pt x="1709928" y="232412"/>
                </a:lnTo>
                <a:lnTo>
                  <a:pt x="1761744" y="103161"/>
                </a:lnTo>
                <a:lnTo>
                  <a:pt x="1813560" y="149887"/>
                </a:lnTo>
                <a:lnTo>
                  <a:pt x="1865376" y="227800"/>
                </a:lnTo>
                <a:lnTo>
                  <a:pt x="1917192" y="186947"/>
                </a:lnTo>
                <a:lnTo>
                  <a:pt x="1969008" y="181294"/>
                </a:lnTo>
                <a:lnTo>
                  <a:pt x="2020824" y="316997"/>
                </a:lnTo>
                <a:lnTo>
                  <a:pt x="2072640" y="388311"/>
                </a:lnTo>
                <a:lnTo>
                  <a:pt x="2124456" y="271608"/>
                </a:lnTo>
                <a:lnTo>
                  <a:pt x="2176272" y="169040"/>
                </a:lnTo>
                <a:lnTo>
                  <a:pt x="2228088" y="198749"/>
                </a:lnTo>
                <a:lnTo>
                  <a:pt x="2279904" y="183431"/>
                </a:lnTo>
                <a:lnTo>
                  <a:pt x="2331720" y="64491"/>
                </a:lnTo>
                <a:lnTo>
                  <a:pt x="2383536" y="57253"/>
                </a:lnTo>
                <a:lnTo>
                  <a:pt x="2435352" y="208866"/>
                </a:lnTo>
                <a:lnTo>
                  <a:pt x="2487168" y="280378"/>
                </a:lnTo>
                <a:lnTo>
                  <a:pt x="2538984" y="208165"/>
                </a:lnTo>
                <a:lnTo>
                  <a:pt x="2590800" y="196210"/>
                </a:lnTo>
                <a:lnTo>
                  <a:pt x="2642616" y="263875"/>
                </a:lnTo>
                <a:lnTo>
                  <a:pt x="2694432" y="206168"/>
                </a:lnTo>
                <a:lnTo>
                  <a:pt x="2746248" y="49369"/>
                </a:lnTo>
                <a:lnTo>
                  <a:pt x="2798064" y="37494"/>
                </a:lnTo>
                <a:lnTo>
                  <a:pt x="2849880" y="160126"/>
                </a:lnTo>
                <a:lnTo>
                  <a:pt x="2901696" y="192764"/>
                </a:lnTo>
                <a:lnTo>
                  <a:pt x="2953512" y="157188"/>
                </a:lnTo>
                <a:lnTo>
                  <a:pt x="3005328" y="242627"/>
                </a:lnTo>
                <a:lnTo>
                  <a:pt x="3057144" y="366630"/>
                </a:lnTo>
                <a:lnTo>
                  <a:pt x="3108960" y="312438"/>
                </a:lnTo>
              </a:path>
            </a:pathLst>
          </a:custGeom>
          <a:noFill/>
          <a:ln w="22225">
            <a:solidFill>
              <a:srgbClr val="FF5A5F"/>
            </a:solidFill>
            <a:prstDash val="solid"/>
          </a:ln>
        </p:spPr>
      </p:sp>
      <p:sp>
        <p:nvSpPr>
          <p:cNvPr id="12" name="Text 10"/>
          <p:cNvSpPr txBox="1"/>
          <p:nvPr/>
        </p:nvSpPr>
        <p:spPr>
          <a:xfrm>
            <a:off x="1005840" y="2487168"/>
            <a:ext cx="2286000" cy="274320"/>
          </a:xfrm>
          <a:prstGeom prst="rect">
            <a:avLst/>
          </a:prstGeom>
          <a:noFill/>
          <a:ln/>
        </p:spPr>
        <p:txBody>
          <a:bodyPr wrap="square" lIns="0" tIns="0" rIns="0" bIns="0" rtlCol="0" anchor="t"/>
          <a:lstStyle/>
          <a:p>
            <a:pPr indent="0" marL="0">
              <a:buNone/>
            </a:pPr>
            <a:r>
              <a:rPr lang="en-US" sz="1400" b="1" dirty="0">
                <a:solidFill>
                  <a:srgbClr val="FF5A5F"/>
                </a:solidFill>
                <a:latin typeface="Courier New" pitchFamily="34" charset="0"/>
                <a:ea typeface="Courier New" pitchFamily="34" charset="-122"/>
                <a:cs typeface="Courier New" pitchFamily="34" charset="-120"/>
              </a:rPr>
              <a:t>LINE · dirty</a:t>
            </a:r>
            <a:endParaRPr lang="en-US" sz="1400" dirty="0"/>
          </a:p>
        </p:txBody>
      </p:sp>
      <p:sp>
        <p:nvSpPr>
          <p:cNvPr id="13" name="Shape 11"/>
          <p:cNvSpPr/>
          <p:nvPr/>
        </p:nvSpPr>
        <p:spPr>
          <a:xfrm>
            <a:off x="7406640" y="2057400"/>
            <a:ext cx="3840480" cy="402336"/>
          </a:xfrm>
          <a:custGeom>
            <a:avLst/>
            <a:gdLst/>
            <a:ahLst/>
            <a:cxnLst/>
            <a:rect l="l" t="t" r="r" b="b"/>
            <a:pathLst>
              <a:path w="3840480" h="402336">
                <a:moveTo>
                  <a:pt x="0" y="201168"/>
                </a:moveTo>
                <a:lnTo>
                  <a:pt x="48006" y="151527"/>
                </a:lnTo>
                <a:lnTo>
                  <a:pt x="96012" y="105613"/>
                </a:lnTo>
                <a:lnTo>
                  <a:pt x="144018" y="66875"/>
                </a:lnTo>
                <a:lnTo>
                  <a:pt x="192024" y="38221"/>
                </a:lnTo>
                <a:lnTo>
                  <a:pt x="240030" y="21802"/>
                </a:lnTo>
                <a:lnTo>
                  <a:pt x="288036" y="18852"/>
                </a:lnTo>
                <a:lnTo>
                  <a:pt x="336042" y="29592"/>
                </a:lnTo>
                <a:lnTo>
                  <a:pt x="384048" y="53215"/>
                </a:lnTo>
                <a:lnTo>
                  <a:pt x="432054" y="87948"/>
                </a:lnTo>
                <a:lnTo>
                  <a:pt x="480060" y="131183"/>
                </a:lnTo>
                <a:lnTo>
                  <a:pt x="528066" y="179673"/>
                </a:lnTo>
                <a:lnTo>
                  <a:pt x="576072" y="229777"/>
                </a:lnTo>
                <a:lnTo>
                  <a:pt x="624078" y="277732"/>
                </a:lnTo>
                <a:lnTo>
                  <a:pt x="672084" y="319939"/>
                </a:lnTo>
                <a:lnTo>
                  <a:pt x="720090" y="353227"/>
                </a:lnTo>
                <a:lnTo>
                  <a:pt x="768096" y="375097"/>
                </a:lnTo>
                <a:lnTo>
                  <a:pt x="816102" y="383907"/>
                </a:lnTo>
                <a:lnTo>
                  <a:pt x="864108" y="378995"/>
                </a:lnTo>
                <a:lnTo>
                  <a:pt x="912114" y="360730"/>
                </a:lnTo>
                <a:lnTo>
                  <a:pt x="960120" y="330484"/>
                </a:lnTo>
                <a:lnTo>
                  <a:pt x="1008126" y="290527"/>
                </a:lnTo>
                <a:lnTo>
                  <a:pt x="1056132" y="243860"/>
                </a:lnTo>
                <a:lnTo>
                  <a:pt x="1104138" y="193988"/>
                </a:lnTo>
                <a:lnTo>
                  <a:pt x="1152144" y="144655"/>
                </a:lnTo>
                <a:lnTo>
                  <a:pt x="1200150" y="99565"/>
                </a:lnTo>
                <a:lnTo>
                  <a:pt x="1248156" y="62105"/>
                </a:lnTo>
                <a:lnTo>
                  <a:pt x="1296162" y="35087"/>
                </a:lnTo>
                <a:lnTo>
                  <a:pt x="1344168" y="20540"/>
                </a:lnTo>
                <a:lnTo>
                  <a:pt x="1392174" y="19556"/>
                </a:lnTo>
                <a:lnTo>
                  <a:pt x="1440180" y="32209"/>
                </a:lnTo>
                <a:lnTo>
                  <a:pt x="1488186" y="57549"/>
                </a:lnTo>
                <a:lnTo>
                  <a:pt x="1536192" y="93674"/>
                </a:lnTo>
                <a:lnTo>
                  <a:pt x="1584198" y="137870"/>
                </a:lnTo>
                <a:lnTo>
                  <a:pt x="1632204" y="186819"/>
                </a:lnTo>
                <a:lnTo>
                  <a:pt x="1680210" y="236846"/>
                </a:lnTo>
                <a:lnTo>
                  <a:pt x="1728216" y="284194"/>
                </a:lnTo>
                <a:lnTo>
                  <a:pt x="1776222" y="325307"/>
                </a:lnTo>
                <a:lnTo>
                  <a:pt x="1824228" y="357099"/>
                </a:lnTo>
                <a:lnTo>
                  <a:pt x="1872234" y="377182"/>
                </a:lnTo>
                <a:lnTo>
                  <a:pt x="1920240" y="384048"/>
                </a:lnTo>
                <a:lnTo>
                  <a:pt x="1968246" y="377182"/>
                </a:lnTo>
                <a:lnTo>
                  <a:pt x="2016252" y="357099"/>
                </a:lnTo>
                <a:lnTo>
                  <a:pt x="2064258" y="325307"/>
                </a:lnTo>
                <a:lnTo>
                  <a:pt x="2112264" y="284194"/>
                </a:lnTo>
                <a:lnTo>
                  <a:pt x="2160270" y="236846"/>
                </a:lnTo>
                <a:lnTo>
                  <a:pt x="2208276" y="186819"/>
                </a:lnTo>
                <a:lnTo>
                  <a:pt x="2256282" y="137870"/>
                </a:lnTo>
                <a:lnTo>
                  <a:pt x="2304288" y="93674"/>
                </a:lnTo>
                <a:lnTo>
                  <a:pt x="2352294" y="57549"/>
                </a:lnTo>
                <a:lnTo>
                  <a:pt x="2400300" y="32209"/>
                </a:lnTo>
                <a:lnTo>
                  <a:pt x="2448306" y="19556"/>
                </a:lnTo>
                <a:lnTo>
                  <a:pt x="2496312" y="20540"/>
                </a:lnTo>
                <a:lnTo>
                  <a:pt x="2544318" y="35087"/>
                </a:lnTo>
                <a:lnTo>
                  <a:pt x="2592324" y="62105"/>
                </a:lnTo>
                <a:lnTo>
                  <a:pt x="2640330" y="99565"/>
                </a:lnTo>
                <a:lnTo>
                  <a:pt x="2688336" y="144655"/>
                </a:lnTo>
                <a:lnTo>
                  <a:pt x="2736342" y="193988"/>
                </a:lnTo>
                <a:lnTo>
                  <a:pt x="2784348" y="243860"/>
                </a:lnTo>
                <a:lnTo>
                  <a:pt x="2832354" y="290527"/>
                </a:lnTo>
                <a:lnTo>
                  <a:pt x="2880360" y="330484"/>
                </a:lnTo>
                <a:lnTo>
                  <a:pt x="2928366" y="360730"/>
                </a:lnTo>
                <a:lnTo>
                  <a:pt x="2976372" y="378995"/>
                </a:lnTo>
                <a:lnTo>
                  <a:pt x="3024378" y="383907"/>
                </a:lnTo>
                <a:lnTo>
                  <a:pt x="3072384" y="375097"/>
                </a:lnTo>
                <a:lnTo>
                  <a:pt x="3120390" y="353227"/>
                </a:lnTo>
                <a:lnTo>
                  <a:pt x="3168396" y="319939"/>
                </a:lnTo>
                <a:lnTo>
                  <a:pt x="3216402" y="277732"/>
                </a:lnTo>
                <a:lnTo>
                  <a:pt x="3264408" y="229777"/>
                </a:lnTo>
                <a:lnTo>
                  <a:pt x="3312414" y="179673"/>
                </a:lnTo>
                <a:lnTo>
                  <a:pt x="3360420" y="131183"/>
                </a:lnTo>
                <a:lnTo>
                  <a:pt x="3408426" y="87948"/>
                </a:lnTo>
                <a:lnTo>
                  <a:pt x="3456432" y="53215"/>
                </a:lnTo>
                <a:lnTo>
                  <a:pt x="3504438" y="29592"/>
                </a:lnTo>
                <a:lnTo>
                  <a:pt x="3552444" y="18852"/>
                </a:lnTo>
                <a:lnTo>
                  <a:pt x="3600450" y="21802"/>
                </a:lnTo>
                <a:lnTo>
                  <a:pt x="3648456" y="38221"/>
                </a:lnTo>
                <a:lnTo>
                  <a:pt x="3696462" y="66875"/>
                </a:lnTo>
                <a:lnTo>
                  <a:pt x="3744468" y="105613"/>
                </a:lnTo>
                <a:lnTo>
                  <a:pt x="3792474" y="151527"/>
                </a:lnTo>
                <a:lnTo>
                  <a:pt x="3840480" y="201168"/>
                </a:lnTo>
              </a:path>
            </a:pathLst>
          </a:custGeom>
          <a:noFill/>
          <a:ln w="22225">
            <a:solidFill>
              <a:srgbClr val="3FD0FF"/>
            </a:solidFill>
            <a:prstDash val="solid"/>
          </a:ln>
        </p:spPr>
      </p:sp>
      <p:sp>
        <p:nvSpPr>
          <p:cNvPr id="14" name="Text 12"/>
          <p:cNvSpPr txBox="1"/>
          <p:nvPr/>
        </p:nvSpPr>
        <p:spPr>
          <a:xfrm>
            <a:off x="7406640" y="2487168"/>
            <a:ext cx="2286000" cy="274320"/>
          </a:xfrm>
          <a:prstGeom prst="rect">
            <a:avLst/>
          </a:prstGeom>
          <a:noFill/>
          <a:ln/>
        </p:spPr>
        <p:txBody>
          <a:bodyPr wrap="square" lIns="0" tIns="0" rIns="0" bIns="0" rtlCol="0" anchor="t"/>
          <a:lstStyle/>
          <a:p>
            <a:pPr indent="0" marL="0">
              <a:buNone/>
            </a:pPr>
            <a:r>
              <a:rPr lang="en-US" sz="1400" b="1" dirty="0">
                <a:solidFill>
                  <a:srgbClr val="3FD0FF"/>
                </a:solidFill>
                <a:latin typeface="Courier New" pitchFamily="34" charset="0"/>
                <a:ea typeface="Courier New" pitchFamily="34" charset="-122"/>
                <a:cs typeface="Courier New" pitchFamily="34" charset="-120"/>
              </a:rPr>
              <a:t>LOAD · clean</a:t>
            </a:r>
            <a:endParaRPr lang="en-US" sz="1400" dirty="0"/>
          </a:p>
        </p:txBody>
      </p:sp>
      <p:sp>
        <p:nvSpPr>
          <p:cNvPr id="15" name="Shape 13"/>
          <p:cNvSpPr/>
          <p:nvPr/>
        </p:nvSpPr>
        <p:spPr>
          <a:xfrm>
            <a:off x="822960" y="2926080"/>
            <a:ext cx="777240" cy="777240"/>
          </a:xfrm>
          <a:prstGeom prst="rect">
            <a:avLst/>
          </a:prstGeom>
          <a:solidFill>
            <a:srgbClr val="0B121B"/>
          </a:solidFill>
          <a:ln w="19050">
            <a:solidFill>
              <a:srgbClr val="FF5A5F"/>
            </a:solidFill>
            <a:prstDash val="solid"/>
          </a:ln>
        </p:spPr>
      </p:sp>
      <p:sp>
        <p:nvSpPr>
          <p:cNvPr id="16" name="Text 14"/>
          <p:cNvSpPr txBox="1"/>
          <p:nvPr/>
        </p:nvSpPr>
        <p:spPr>
          <a:xfrm>
            <a:off x="685800" y="3749040"/>
            <a:ext cx="1051560" cy="274320"/>
          </a:xfrm>
          <a:prstGeom prst="rect">
            <a:avLst/>
          </a:prstGeom>
          <a:noFill/>
          <a:ln/>
        </p:spPr>
        <p:txBody>
          <a:bodyPr wrap="square" lIns="0" tIns="0" rIns="0" bIns="0" rtlCol="0" anchor="t"/>
          <a:lstStyle/>
          <a:p>
            <a:pPr algn="ctr" indent="0" marL="0">
              <a:buNone/>
            </a:pPr>
            <a:r>
              <a:rPr lang="en-US" sz="1400" dirty="0">
                <a:solidFill>
                  <a:srgbClr val="A9BACB"/>
                </a:solidFill>
                <a:latin typeface="Calibri" pitchFamily="34" charset="0"/>
                <a:ea typeface="Calibri" pitchFamily="34" charset="-122"/>
                <a:cs typeface="Calibri" pitchFamily="34" charset="-120"/>
              </a:rPr>
              <a:t>Panel</a:t>
            </a:r>
            <a:endParaRPr lang="en-US" sz="1400" dirty="0"/>
          </a:p>
        </p:txBody>
      </p:sp>
      <p:sp>
        <p:nvSpPr>
          <p:cNvPr id="17" name="Shape 15"/>
          <p:cNvSpPr/>
          <p:nvPr/>
        </p:nvSpPr>
        <p:spPr>
          <a:xfrm>
            <a:off x="1600200" y="3310128"/>
            <a:ext cx="1965960" cy="0"/>
          </a:xfrm>
          <a:prstGeom prst="line">
            <a:avLst/>
          </a:prstGeom>
          <a:noFill/>
          <a:ln w="38100">
            <a:solidFill>
              <a:srgbClr val="FF5A5F"/>
            </a:solidFill>
            <a:prstDash val="solid"/>
          </a:ln>
        </p:spPr>
      </p:sp>
      <p:sp>
        <p:nvSpPr>
          <p:cNvPr id="18" name="Shape 16"/>
          <p:cNvSpPr/>
          <p:nvPr/>
        </p:nvSpPr>
        <p:spPr>
          <a:xfrm>
            <a:off x="3566160" y="2816352"/>
            <a:ext cx="2834640" cy="987552"/>
          </a:xfrm>
          <a:prstGeom prst="rect">
            <a:avLst/>
          </a:prstGeom>
          <a:solidFill>
            <a:srgbClr val="101A26"/>
          </a:solidFill>
          <a:ln w="15875">
            <a:solidFill>
              <a:srgbClr val="A9BACB"/>
            </a:solidFill>
            <a:prstDash val="solid"/>
          </a:ln>
        </p:spPr>
      </p:sp>
      <p:sp>
        <p:nvSpPr>
          <p:cNvPr id="19" name="Shape 17"/>
          <p:cNvSpPr/>
          <p:nvPr/>
        </p:nvSpPr>
        <p:spPr>
          <a:xfrm>
            <a:off x="3611880" y="2862072"/>
            <a:ext cx="1051560" cy="896112"/>
          </a:xfrm>
          <a:prstGeom prst="rect">
            <a:avLst/>
          </a:prstGeom>
          <a:solidFill>
            <a:srgbClr val="2E1417"/>
          </a:solidFill>
          <a:ln/>
        </p:spPr>
      </p:sp>
      <p:sp>
        <p:nvSpPr>
          <p:cNvPr id="20" name="Shape 18"/>
          <p:cNvSpPr/>
          <p:nvPr/>
        </p:nvSpPr>
        <p:spPr>
          <a:xfrm>
            <a:off x="5303520" y="2862072"/>
            <a:ext cx="1051560" cy="896112"/>
          </a:xfrm>
          <a:prstGeom prst="rect">
            <a:avLst/>
          </a:prstGeom>
          <a:solidFill>
            <a:srgbClr val="0E2A38"/>
          </a:solidFill>
          <a:ln/>
        </p:spPr>
      </p:sp>
      <p:sp>
        <p:nvSpPr>
          <p:cNvPr id="21" name="Text 19"/>
          <p:cNvSpPr txBox="1"/>
          <p:nvPr/>
        </p:nvSpPr>
        <p:spPr>
          <a:xfrm>
            <a:off x="3611880" y="2862072"/>
            <a:ext cx="1051560" cy="274320"/>
          </a:xfrm>
          <a:prstGeom prst="rect">
            <a:avLst/>
          </a:prstGeom>
          <a:noFill/>
          <a:ln/>
        </p:spPr>
        <p:txBody>
          <a:bodyPr wrap="square" lIns="0" tIns="0" rIns="0" bIns="0" rtlCol="0" anchor="t"/>
          <a:lstStyle/>
          <a:p>
            <a:pPr algn="ctr" indent="0" marL="0">
              <a:buNone/>
            </a:pPr>
            <a:r>
              <a:rPr lang="en-US" sz="1400" b="1" dirty="0">
                <a:solidFill>
                  <a:srgbClr val="FF5A5F"/>
                </a:solidFill>
                <a:latin typeface="Courier New" pitchFamily="34" charset="0"/>
                <a:ea typeface="Courier New" pitchFamily="34" charset="-122"/>
                <a:cs typeface="Courier New" pitchFamily="34" charset="-120"/>
              </a:rPr>
              <a:t>LINE</a:t>
            </a:r>
            <a:endParaRPr lang="en-US" sz="1400" dirty="0"/>
          </a:p>
        </p:txBody>
      </p:sp>
      <p:sp>
        <p:nvSpPr>
          <p:cNvPr id="22" name="Text 20"/>
          <p:cNvSpPr txBox="1"/>
          <p:nvPr/>
        </p:nvSpPr>
        <p:spPr>
          <a:xfrm>
            <a:off x="5303520" y="2862072"/>
            <a:ext cx="1051560" cy="274320"/>
          </a:xfrm>
          <a:prstGeom prst="rect">
            <a:avLst/>
          </a:prstGeom>
          <a:noFill/>
          <a:ln/>
        </p:spPr>
        <p:txBody>
          <a:bodyPr wrap="square" lIns="0" tIns="0" rIns="0" bIns="0" rtlCol="0" anchor="t"/>
          <a:lstStyle/>
          <a:p>
            <a:pPr algn="ctr" indent="0" marL="0">
              <a:buNone/>
            </a:pPr>
            <a:r>
              <a:rPr lang="en-US" sz="1400" b="1" dirty="0">
                <a:solidFill>
                  <a:srgbClr val="3FD0FF"/>
                </a:solidFill>
                <a:latin typeface="Courier New" pitchFamily="34" charset="0"/>
                <a:ea typeface="Courier New" pitchFamily="34" charset="-122"/>
                <a:cs typeface="Courier New" pitchFamily="34" charset="-120"/>
              </a:rPr>
              <a:t>LOAD</a:t>
            </a:r>
            <a:endParaRPr lang="en-US" sz="1400" dirty="0"/>
          </a:p>
        </p:txBody>
      </p:sp>
      <p:sp>
        <p:nvSpPr>
          <p:cNvPr id="23" name="Shape 21"/>
          <p:cNvSpPr/>
          <p:nvPr/>
        </p:nvSpPr>
        <p:spPr>
          <a:xfrm>
            <a:off x="4700016" y="3163824"/>
            <a:ext cx="566928" cy="146304"/>
          </a:xfrm>
          <a:custGeom>
            <a:avLst/>
            <a:gdLst/>
            <a:ahLst/>
            <a:cxnLst/>
            <a:rect l="l" t="t" r="r" b="b"/>
            <a:pathLst>
              <a:path w="566928" h="146304">
                <a:moveTo>
                  <a:pt x="0" y="146304"/>
                </a:moveTo>
                <a:lnTo>
                  <a:pt x="11811" y="117762"/>
                </a:lnTo>
                <a:lnTo>
                  <a:pt x="23622" y="90316"/>
                </a:lnTo>
                <a:lnTo>
                  <a:pt x="35433" y="65022"/>
                </a:lnTo>
                <a:lnTo>
                  <a:pt x="47244" y="42851"/>
                </a:lnTo>
                <a:lnTo>
                  <a:pt x="59055" y="24657"/>
                </a:lnTo>
                <a:lnTo>
                  <a:pt x="70866" y="11137"/>
                </a:lnTo>
                <a:lnTo>
                  <a:pt x="82677" y="2811"/>
                </a:lnTo>
                <a:lnTo>
                  <a:pt x="94488" y="0"/>
                </a:lnTo>
                <a:lnTo>
                  <a:pt x="106299" y="2811"/>
                </a:lnTo>
                <a:lnTo>
                  <a:pt x="118110" y="11137"/>
                </a:lnTo>
                <a:lnTo>
                  <a:pt x="129921" y="24657"/>
                </a:lnTo>
                <a:lnTo>
                  <a:pt x="141732" y="42851"/>
                </a:lnTo>
                <a:lnTo>
                  <a:pt x="153543" y="65022"/>
                </a:lnTo>
                <a:lnTo>
                  <a:pt x="165354" y="90316"/>
                </a:lnTo>
                <a:lnTo>
                  <a:pt x="177165" y="117762"/>
                </a:lnTo>
                <a:lnTo>
                  <a:pt x="188976" y="146304"/>
                </a:lnTo>
                <a:lnTo>
                  <a:pt x="200787" y="117762"/>
                </a:lnTo>
                <a:lnTo>
                  <a:pt x="212598" y="90316"/>
                </a:lnTo>
                <a:lnTo>
                  <a:pt x="224409" y="65022"/>
                </a:lnTo>
                <a:lnTo>
                  <a:pt x="236220" y="42851"/>
                </a:lnTo>
                <a:lnTo>
                  <a:pt x="248031" y="24657"/>
                </a:lnTo>
                <a:lnTo>
                  <a:pt x="259842" y="11137"/>
                </a:lnTo>
                <a:lnTo>
                  <a:pt x="271653" y="2811"/>
                </a:lnTo>
                <a:lnTo>
                  <a:pt x="283464" y="0"/>
                </a:lnTo>
                <a:lnTo>
                  <a:pt x="295275" y="2811"/>
                </a:lnTo>
                <a:lnTo>
                  <a:pt x="307086" y="11137"/>
                </a:lnTo>
                <a:lnTo>
                  <a:pt x="318897" y="24657"/>
                </a:lnTo>
                <a:lnTo>
                  <a:pt x="330708" y="42851"/>
                </a:lnTo>
                <a:lnTo>
                  <a:pt x="342519" y="65022"/>
                </a:lnTo>
                <a:lnTo>
                  <a:pt x="354330" y="90316"/>
                </a:lnTo>
                <a:lnTo>
                  <a:pt x="366141" y="117762"/>
                </a:lnTo>
                <a:lnTo>
                  <a:pt x="377952" y="146304"/>
                </a:lnTo>
                <a:lnTo>
                  <a:pt x="389763" y="117762"/>
                </a:lnTo>
                <a:lnTo>
                  <a:pt x="401574" y="90316"/>
                </a:lnTo>
                <a:lnTo>
                  <a:pt x="413385" y="65022"/>
                </a:lnTo>
                <a:lnTo>
                  <a:pt x="425196" y="42851"/>
                </a:lnTo>
                <a:lnTo>
                  <a:pt x="437007" y="24657"/>
                </a:lnTo>
                <a:lnTo>
                  <a:pt x="448818" y="11137"/>
                </a:lnTo>
                <a:lnTo>
                  <a:pt x="460629" y="2811"/>
                </a:lnTo>
                <a:lnTo>
                  <a:pt x="472440" y="0"/>
                </a:lnTo>
                <a:lnTo>
                  <a:pt x="484251" y="2811"/>
                </a:lnTo>
                <a:lnTo>
                  <a:pt x="496062" y="11137"/>
                </a:lnTo>
                <a:lnTo>
                  <a:pt x="507873" y="24657"/>
                </a:lnTo>
                <a:lnTo>
                  <a:pt x="519684" y="42851"/>
                </a:lnTo>
                <a:lnTo>
                  <a:pt x="531495" y="65022"/>
                </a:lnTo>
                <a:lnTo>
                  <a:pt x="543306" y="90316"/>
                </a:lnTo>
                <a:lnTo>
                  <a:pt x="555117" y="117762"/>
                </a:lnTo>
                <a:lnTo>
                  <a:pt x="566928" y="146304"/>
                </a:lnTo>
              </a:path>
            </a:pathLst>
          </a:custGeom>
          <a:noFill/>
          <a:ln w="19050">
            <a:solidFill>
              <a:srgbClr val="E6EEF5"/>
            </a:solidFill>
            <a:prstDash val="solid"/>
          </a:ln>
        </p:spPr>
      </p:sp>
      <p:sp>
        <p:nvSpPr>
          <p:cNvPr id="24" name="Shape 22"/>
          <p:cNvSpPr/>
          <p:nvPr/>
        </p:nvSpPr>
        <p:spPr>
          <a:xfrm>
            <a:off x="3977640" y="3310128"/>
            <a:ext cx="722376" cy="0"/>
          </a:xfrm>
          <a:prstGeom prst="line">
            <a:avLst/>
          </a:prstGeom>
          <a:noFill/>
          <a:ln w="25400">
            <a:solidFill>
              <a:srgbClr val="FF5A5F"/>
            </a:solidFill>
            <a:prstDash val="solid"/>
          </a:ln>
        </p:spPr>
      </p:sp>
      <p:sp>
        <p:nvSpPr>
          <p:cNvPr id="25" name="Shape 23"/>
          <p:cNvSpPr/>
          <p:nvPr/>
        </p:nvSpPr>
        <p:spPr>
          <a:xfrm>
            <a:off x="5266944" y="3310128"/>
            <a:ext cx="1088136" cy="0"/>
          </a:xfrm>
          <a:prstGeom prst="line">
            <a:avLst/>
          </a:prstGeom>
          <a:noFill/>
          <a:ln w="25400">
            <a:solidFill>
              <a:srgbClr val="3FD0FF"/>
            </a:solidFill>
            <a:prstDash val="solid"/>
          </a:ln>
        </p:spPr>
      </p:sp>
      <p:sp>
        <p:nvSpPr>
          <p:cNvPr id="26" name="Shape 24"/>
          <p:cNvSpPr/>
          <p:nvPr/>
        </p:nvSpPr>
        <p:spPr>
          <a:xfrm>
            <a:off x="4983480" y="3355848"/>
            <a:ext cx="0" cy="137160"/>
          </a:xfrm>
          <a:prstGeom prst="line">
            <a:avLst/>
          </a:prstGeom>
          <a:noFill/>
          <a:ln w="19050">
            <a:solidFill>
              <a:srgbClr val="FFB547"/>
            </a:solidFill>
            <a:prstDash val="solid"/>
          </a:ln>
        </p:spPr>
      </p:sp>
      <p:sp>
        <p:nvSpPr>
          <p:cNvPr id="27" name="Shape 25"/>
          <p:cNvSpPr/>
          <p:nvPr/>
        </p:nvSpPr>
        <p:spPr>
          <a:xfrm>
            <a:off x="4846320" y="3493008"/>
            <a:ext cx="274320" cy="0"/>
          </a:xfrm>
          <a:prstGeom prst="line">
            <a:avLst/>
          </a:prstGeom>
          <a:noFill/>
          <a:ln w="25400">
            <a:solidFill>
              <a:srgbClr val="FFB547"/>
            </a:solidFill>
            <a:prstDash val="solid"/>
          </a:ln>
        </p:spPr>
      </p:sp>
      <p:sp>
        <p:nvSpPr>
          <p:cNvPr id="28" name="Shape 26"/>
          <p:cNvSpPr/>
          <p:nvPr/>
        </p:nvSpPr>
        <p:spPr>
          <a:xfrm>
            <a:off x="4846320" y="3566160"/>
            <a:ext cx="274320" cy="0"/>
          </a:xfrm>
          <a:prstGeom prst="line">
            <a:avLst/>
          </a:prstGeom>
          <a:noFill/>
          <a:ln w="25400">
            <a:solidFill>
              <a:srgbClr val="FFB547"/>
            </a:solidFill>
            <a:prstDash val="solid"/>
          </a:ln>
        </p:spPr>
      </p:sp>
      <p:sp>
        <p:nvSpPr>
          <p:cNvPr id="29" name="Shape 27"/>
          <p:cNvSpPr/>
          <p:nvPr/>
        </p:nvSpPr>
        <p:spPr>
          <a:xfrm>
            <a:off x="6355080" y="2926080"/>
            <a:ext cx="64008" cy="777240"/>
          </a:xfrm>
          <a:prstGeom prst="rect">
            <a:avLst/>
          </a:prstGeom>
          <a:solidFill>
            <a:srgbClr val="3DDC97"/>
          </a:solidFill>
          <a:ln/>
        </p:spPr>
      </p:sp>
      <p:sp>
        <p:nvSpPr>
          <p:cNvPr id="30" name="Shape 28"/>
          <p:cNvSpPr/>
          <p:nvPr/>
        </p:nvSpPr>
        <p:spPr>
          <a:xfrm>
            <a:off x="6601968" y="3310128"/>
            <a:ext cx="3776472" cy="0"/>
          </a:xfrm>
          <a:prstGeom prst="line">
            <a:avLst/>
          </a:prstGeom>
          <a:noFill/>
          <a:ln w="38100">
            <a:solidFill>
              <a:srgbClr val="3FD0FF"/>
            </a:solidFill>
            <a:prstDash val="solid"/>
          </a:ln>
        </p:spPr>
      </p:sp>
      <p:sp>
        <p:nvSpPr>
          <p:cNvPr id="31" name="Shape 29"/>
          <p:cNvSpPr/>
          <p:nvPr/>
        </p:nvSpPr>
        <p:spPr>
          <a:xfrm>
            <a:off x="6601968" y="3200400"/>
            <a:ext cx="320040" cy="219456"/>
          </a:xfrm>
          <a:prstGeom prst="rect">
            <a:avLst/>
          </a:prstGeom>
          <a:solidFill>
            <a:srgbClr val="15212F"/>
          </a:solidFill>
          <a:ln w="12700">
            <a:solidFill>
              <a:srgbClr val="3FD0FF"/>
            </a:solidFill>
            <a:prstDash val="solid"/>
          </a:ln>
        </p:spPr>
      </p:sp>
      <p:sp>
        <p:nvSpPr>
          <p:cNvPr id="32" name="Shape 30"/>
          <p:cNvSpPr/>
          <p:nvPr/>
        </p:nvSpPr>
        <p:spPr>
          <a:xfrm>
            <a:off x="10378440" y="2926080"/>
            <a:ext cx="868680" cy="777240"/>
          </a:xfrm>
          <a:prstGeom prst="rect">
            <a:avLst/>
          </a:prstGeom>
          <a:solidFill>
            <a:srgbClr val="0B121B"/>
          </a:solidFill>
          <a:ln w="19050">
            <a:solidFill>
              <a:srgbClr val="3FD0FF"/>
            </a:solidFill>
            <a:prstDash val="solid"/>
          </a:ln>
        </p:spPr>
      </p:sp>
      <p:sp>
        <p:nvSpPr>
          <p:cNvPr id="33" name="Text 31"/>
          <p:cNvSpPr txBox="1"/>
          <p:nvPr/>
        </p:nvSpPr>
        <p:spPr>
          <a:xfrm>
            <a:off x="10012680" y="3749040"/>
            <a:ext cx="1600200" cy="274320"/>
          </a:xfrm>
          <a:prstGeom prst="rect">
            <a:avLst/>
          </a:prstGeom>
          <a:noFill/>
          <a:ln/>
        </p:spPr>
        <p:txBody>
          <a:bodyPr wrap="square" lIns="0" tIns="0" rIns="0" bIns="0" rtlCol="0" anchor="t"/>
          <a:lstStyle/>
          <a:p>
            <a:pPr algn="ctr" indent="0" marL="0">
              <a:buNone/>
            </a:pPr>
            <a:r>
              <a:rPr lang="en-US" sz="1400" dirty="0">
                <a:solidFill>
                  <a:srgbClr val="A9BACB"/>
                </a:solidFill>
                <a:latin typeface="Calibri" pitchFamily="34" charset="0"/>
                <a:ea typeface="Calibri" pitchFamily="34" charset="-122"/>
                <a:cs typeface="Calibri" pitchFamily="34" charset="-120"/>
              </a:rPr>
              <a:t>Branch circuits</a:t>
            </a:r>
            <a:endParaRPr lang="en-US" sz="1400" dirty="0"/>
          </a:p>
        </p:txBody>
      </p:sp>
      <p:sp>
        <p:nvSpPr>
          <p:cNvPr id="34" name="Shape 32"/>
          <p:cNvSpPr/>
          <p:nvPr/>
        </p:nvSpPr>
        <p:spPr>
          <a:xfrm>
            <a:off x="2377440" y="2852928"/>
            <a:ext cx="292608" cy="292608"/>
          </a:xfrm>
          <a:prstGeom prst="ellipse">
            <a:avLst/>
          </a:prstGeom>
          <a:solidFill>
            <a:srgbClr val="FFB547"/>
          </a:solidFill>
          <a:ln w="9525">
            <a:solidFill>
              <a:srgbClr val="FFB547"/>
            </a:solidFill>
            <a:prstDash val="solid"/>
          </a:ln>
        </p:spPr>
      </p:sp>
      <p:sp>
        <p:nvSpPr>
          <p:cNvPr id="35" name="Text 33"/>
          <p:cNvSpPr txBox="1"/>
          <p:nvPr/>
        </p:nvSpPr>
        <p:spPr>
          <a:xfrm>
            <a:off x="2377440" y="2852928"/>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1</a:t>
            </a:r>
            <a:endParaRPr lang="en-US" sz="1400" dirty="0"/>
          </a:p>
        </p:txBody>
      </p:sp>
      <p:sp>
        <p:nvSpPr>
          <p:cNvPr id="36" name="Text 34"/>
          <p:cNvSpPr txBox="1"/>
          <p:nvPr/>
        </p:nvSpPr>
        <p:spPr>
          <a:xfrm>
            <a:off x="1737360" y="3749040"/>
            <a:ext cx="1828800" cy="502920"/>
          </a:xfrm>
          <a:prstGeom prst="rect">
            <a:avLst/>
          </a:prstGeom>
          <a:noFill/>
          <a:ln/>
        </p:spPr>
        <p:txBody>
          <a:bodyPr wrap="square" lIns="0" tIns="0" rIns="0" bIns="0" rtlCol="0" anchor="t"/>
          <a:lstStyle/>
          <a:p>
            <a:pPr algn="ctr" indent="0" marL="0">
              <a:buNone/>
            </a:pPr>
            <a:r>
              <a:rPr lang="en-US" sz="1400" dirty="0">
                <a:solidFill>
                  <a:srgbClr val="E6EEF5"/>
                </a:solidFill>
                <a:latin typeface="Calibri" pitchFamily="34" charset="0"/>
                <a:ea typeface="Calibri" pitchFamily="34" charset="-122"/>
                <a:cs typeface="Calibri" pitchFamily="34" charset="-120"/>
              </a:rPr>
              <a:t>Feeder ends at LINE side</a:t>
            </a:r>
            <a:endParaRPr lang="en-US" sz="1400" dirty="0"/>
          </a:p>
        </p:txBody>
      </p:sp>
      <p:sp>
        <p:nvSpPr>
          <p:cNvPr id="37" name="Shape 35"/>
          <p:cNvSpPr/>
          <p:nvPr/>
        </p:nvSpPr>
        <p:spPr>
          <a:xfrm>
            <a:off x="3584448" y="3904488"/>
            <a:ext cx="292608" cy="292608"/>
          </a:xfrm>
          <a:prstGeom prst="ellipse">
            <a:avLst/>
          </a:prstGeom>
          <a:solidFill>
            <a:srgbClr val="3DDC97"/>
          </a:solidFill>
          <a:ln w="9525">
            <a:solidFill>
              <a:srgbClr val="3DDC97"/>
            </a:solidFill>
            <a:prstDash val="solid"/>
          </a:ln>
        </p:spPr>
      </p:sp>
      <p:sp>
        <p:nvSpPr>
          <p:cNvPr id="38" name="Text 36"/>
          <p:cNvSpPr txBox="1"/>
          <p:nvPr/>
        </p:nvSpPr>
        <p:spPr>
          <a:xfrm>
            <a:off x="3584448" y="3904488"/>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2</a:t>
            </a:r>
            <a:endParaRPr lang="en-US" sz="1400" dirty="0"/>
          </a:p>
        </p:txBody>
      </p:sp>
      <p:sp>
        <p:nvSpPr>
          <p:cNvPr id="39" name="Text 37"/>
          <p:cNvSpPr txBox="1"/>
          <p:nvPr/>
        </p:nvSpPr>
        <p:spPr>
          <a:xfrm>
            <a:off x="3950208" y="3858768"/>
            <a:ext cx="2377440" cy="457200"/>
          </a:xfrm>
          <a:prstGeom prst="rect">
            <a:avLst/>
          </a:prstGeom>
          <a:noFill/>
          <a:ln/>
        </p:spPr>
        <p:txBody>
          <a:bodyPr wrap="square" lIns="0" tIns="0" rIns="0" bIns="0" rtlCol="0" anchor="t"/>
          <a:lstStyle/>
          <a:p>
            <a:pPr indent="0" marL="0">
              <a:buNone/>
            </a:pPr>
            <a:r>
              <a:rPr lang="en-US" sz="1400" dirty="0">
                <a:solidFill>
                  <a:srgbClr val="3DDC97"/>
                </a:solidFill>
                <a:latin typeface="Calibri" pitchFamily="34" charset="0"/>
                <a:ea typeface="Calibri" pitchFamily="34" charset="-122"/>
                <a:cs typeface="Calibri" pitchFamily="34" charset="-120"/>
              </a:rPr>
              <a:t>Case bonded metal-to-metal to the shield</a:t>
            </a:r>
            <a:endParaRPr lang="en-US" sz="1400" dirty="0"/>
          </a:p>
        </p:txBody>
      </p:sp>
      <p:sp>
        <p:nvSpPr>
          <p:cNvPr id="40" name="Shape 38"/>
          <p:cNvSpPr/>
          <p:nvPr/>
        </p:nvSpPr>
        <p:spPr>
          <a:xfrm>
            <a:off x="7406640" y="2852928"/>
            <a:ext cx="292608" cy="292608"/>
          </a:xfrm>
          <a:prstGeom prst="ellipse">
            <a:avLst/>
          </a:prstGeom>
          <a:solidFill>
            <a:srgbClr val="FFB547"/>
          </a:solidFill>
          <a:ln w="9525">
            <a:solidFill>
              <a:srgbClr val="FFB547"/>
            </a:solidFill>
            <a:prstDash val="solid"/>
          </a:ln>
        </p:spPr>
      </p:sp>
      <p:sp>
        <p:nvSpPr>
          <p:cNvPr id="41" name="Text 39"/>
          <p:cNvSpPr txBox="1"/>
          <p:nvPr/>
        </p:nvSpPr>
        <p:spPr>
          <a:xfrm>
            <a:off x="7406640" y="2852928"/>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3</a:t>
            </a:r>
            <a:endParaRPr lang="en-US" sz="1400" dirty="0"/>
          </a:p>
        </p:txBody>
      </p:sp>
      <p:sp>
        <p:nvSpPr>
          <p:cNvPr id="42" name="Text 40"/>
          <p:cNvSpPr txBox="1"/>
          <p:nvPr/>
        </p:nvSpPr>
        <p:spPr>
          <a:xfrm>
            <a:off x="6949440" y="3474720"/>
            <a:ext cx="3291840" cy="502920"/>
          </a:xfrm>
          <a:prstGeom prst="rect">
            <a:avLst/>
          </a:prstGeom>
          <a:noFill/>
          <a:ln/>
        </p:spPr>
        <p:txBody>
          <a:bodyPr wrap="square" lIns="0" tIns="0" rIns="0" bIns="0" rtlCol="0" anchor="t"/>
          <a:lstStyle/>
          <a:p>
            <a:pPr indent="0" marL="0">
              <a:buNone/>
            </a:pPr>
            <a:r>
              <a:rPr lang="en-US" sz="1400" dirty="0">
                <a:solidFill>
                  <a:srgbClr val="E6EEF5"/>
                </a:solidFill>
                <a:latin typeface="Calibri" pitchFamily="34" charset="0"/>
                <a:ea typeface="Calibri" pitchFamily="34" charset="-122"/>
                <a:cs typeface="Calibri" pitchFamily="34" charset="-120"/>
              </a:rPr>
              <a:t>LOAD conductors through a gasketed penetration</a:t>
            </a:r>
            <a:endParaRPr lang="en-US" sz="1400" dirty="0"/>
          </a:p>
        </p:txBody>
      </p:sp>
      <p:sp>
        <p:nvSpPr>
          <p:cNvPr id="43" name="Shape 41"/>
          <p:cNvSpPr/>
          <p:nvPr/>
        </p:nvSpPr>
        <p:spPr>
          <a:xfrm>
            <a:off x="8595360" y="3959352"/>
            <a:ext cx="292608" cy="292608"/>
          </a:xfrm>
          <a:prstGeom prst="ellipse">
            <a:avLst/>
          </a:prstGeom>
          <a:solidFill>
            <a:srgbClr val="3FD0FF"/>
          </a:solidFill>
          <a:ln w="9525">
            <a:solidFill>
              <a:srgbClr val="3FD0FF"/>
            </a:solidFill>
            <a:prstDash val="solid"/>
          </a:ln>
        </p:spPr>
      </p:sp>
      <p:sp>
        <p:nvSpPr>
          <p:cNvPr id="44" name="Text 42"/>
          <p:cNvSpPr txBox="1"/>
          <p:nvPr/>
        </p:nvSpPr>
        <p:spPr>
          <a:xfrm>
            <a:off x="8595360" y="3959352"/>
            <a:ext cx="292608" cy="292608"/>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4</a:t>
            </a:r>
            <a:endParaRPr lang="en-US" sz="1400" dirty="0"/>
          </a:p>
        </p:txBody>
      </p:sp>
      <p:sp>
        <p:nvSpPr>
          <p:cNvPr id="45" name="Text 43"/>
          <p:cNvSpPr txBox="1"/>
          <p:nvPr/>
        </p:nvSpPr>
        <p:spPr>
          <a:xfrm>
            <a:off x="8961120" y="3931920"/>
            <a:ext cx="2560320" cy="329184"/>
          </a:xfrm>
          <a:prstGeom prst="rect">
            <a:avLst/>
          </a:prstGeom>
          <a:noFill/>
          <a:ln/>
        </p:spPr>
        <p:txBody>
          <a:bodyPr wrap="square" lIns="0" tIns="0" rIns="0" bIns="0" rtlCol="0" anchor="ctr"/>
          <a:lstStyle/>
          <a:p>
            <a:pPr indent="0" marL="0">
              <a:buNone/>
            </a:pPr>
            <a:r>
              <a:rPr lang="en-US" sz="1400" dirty="0">
                <a:solidFill>
                  <a:srgbClr val="E6EEF5"/>
                </a:solidFill>
                <a:latin typeface="Calibri" pitchFamily="34" charset="0"/>
                <a:ea typeface="Calibri" pitchFamily="34" charset="-122"/>
                <a:cs typeface="Calibri" pitchFamily="34" charset="-120"/>
              </a:rPr>
              <a:t>Test the finished room</a:t>
            </a:r>
            <a:endParaRPr lang="en-US" sz="1400" dirty="0"/>
          </a:p>
        </p:txBody>
      </p:sp>
      <p:sp>
        <p:nvSpPr>
          <p:cNvPr id="46" name="Shape 44"/>
          <p:cNvSpPr/>
          <p:nvPr/>
        </p:nvSpPr>
        <p:spPr>
          <a:xfrm>
            <a:off x="548640" y="4526280"/>
            <a:ext cx="3557016" cy="1645920"/>
          </a:xfrm>
          <a:prstGeom prst="roundRect">
            <a:avLst>
              <a:gd name="adj" fmla="val 4444"/>
            </a:avLst>
          </a:prstGeom>
          <a:solidFill>
            <a:srgbClr val="0B121B"/>
          </a:solidFill>
          <a:ln w="9525">
            <a:solidFill>
              <a:srgbClr val="1E2E40"/>
            </a:solidFill>
            <a:prstDash val="solid"/>
          </a:ln>
        </p:spPr>
      </p:sp>
      <p:sp>
        <p:nvSpPr>
          <p:cNvPr id="47" name="Shape 45"/>
          <p:cNvSpPr/>
          <p:nvPr/>
        </p:nvSpPr>
        <p:spPr>
          <a:xfrm>
            <a:off x="749808" y="4663440"/>
            <a:ext cx="438912" cy="438912"/>
          </a:xfrm>
          <a:prstGeom prst="ellipse">
            <a:avLst/>
          </a:prstGeom>
          <a:solidFill>
            <a:srgbClr val="101A26"/>
          </a:solidFill>
          <a:ln w="12700">
            <a:solidFill>
              <a:srgbClr val="FF5A5F"/>
            </a:solidFill>
            <a:prstDash val="solid"/>
          </a:ln>
        </p:spPr>
      </p:sp>
      <p:pic>
        <p:nvPicPr>
          <p:cNvPr id="48" name="Image 0" descr="preencoded.png">    </p:cNvPr>
          <p:cNvPicPr>
            <a:picLocks noChangeAspect="1"/>
          </p:cNvPicPr>
          <p:nvPr/>
        </p:nvPicPr>
        <p:blipFill>
          <a:blip r:embed="rId1"/>
          <a:stretch>
            <a:fillRect/>
          </a:stretch>
        </p:blipFill>
        <p:spPr>
          <a:xfrm>
            <a:off x="855147" y="4768779"/>
            <a:ext cx="228234" cy="228234"/>
          </a:xfrm>
          <a:prstGeom prst="rect">
            <a:avLst/>
          </a:prstGeom>
        </p:spPr>
      </p:pic>
      <p:sp>
        <p:nvSpPr>
          <p:cNvPr id="49" name="Text 46"/>
          <p:cNvSpPr txBox="1"/>
          <p:nvPr/>
        </p:nvSpPr>
        <p:spPr>
          <a:xfrm>
            <a:off x="1325880" y="4663440"/>
            <a:ext cx="2642616" cy="438912"/>
          </a:xfrm>
          <a:prstGeom prst="rect">
            <a:avLst/>
          </a:prstGeom>
          <a:noFill/>
          <a:ln/>
        </p:spPr>
        <p:txBody>
          <a:bodyPr wrap="square" lIns="0" tIns="0" rIns="0" bIns="0" rtlCol="0" anchor="ctr"/>
          <a:lstStyle/>
          <a:p>
            <a:pPr indent="0" marL="0">
              <a:buNone/>
            </a:pPr>
            <a:r>
              <a:rPr lang="en-US" sz="1700" b="1" dirty="0">
                <a:solidFill>
                  <a:srgbClr val="E6EEF5"/>
                </a:solidFill>
                <a:latin typeface="Calibri" pitchFamily="34" charset="0"/>
                <a:ea typeface="Calibri" pitchFamily="34" charset="-122"/>
                <a:cs typeface="Calibri" pitchFamily="34" charset="-120"/>
              </a:rPr>
              <a:t>Backwards fails</a:t>
            </a:r>
            <a:endParaRPr lang="en-US" sz="1700" dirty="0"/>
          </a:p>
        </p:txBody>
      </p:sp>
      <p:sp>
        <p:nvSpPr>
          <p:cNvPr id="50" name="Text 47"/>
          <p:cNvSpPr txBox="1"/>
          <p:nvPr/>
        </p:nvSpPr>
        <p:spPr>
          <a:xfrm>
            <a:off x="749808" y="5193792"/>
            <a:ext cx="3172968" cy="914400"/>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Unfiltered conductors end up inside the room, where RF radiates and signals can couple onto them.</a:t>
            </a:r>
            <a:endParaRPr lang="en-US" sz="1400" dirty="0"/>
          </a:p>
        </p:txBody>
      </p:sp>
      <p:sp>
        <p:nvSpPr>
          <p:cNvPr id="51" name="Shape 48"/>
          <p:cNvSpPr/>
          <p:nvPr/>
        </p:nvSpPr>
        <p:spPr>
          <a:xfrm>
            <a:off x="4315968" y="4526280"/>
            <a:ext cx="3557016" cy="1645920"/>
          </a:xfrm>
          <a:prstGeom prst="roundRect">
            <a:avLst>
              <a:gd name="adj" fmla="val 4444"/>
            </a:avLst>
          </a:prstGeom>
          <a:solidFill>
            <a:srgbClr val="0B121B"/>
          </a:solidFill>
          <a:ln w="9525">
            <a:solidFill>
              <a:srgbClr val="1E2E40"/>
            </a:solidFill>
            <a:prstDash val="solid"/>
          </a:ln>
        </p:spPr>
      </p:sp>
      <p:sp>
        <p:nvSpPr>
          <p:cNvPr id="52" name="Shape 49"/>
          <p:cNvSpPr/>
          <p:nvPr/>
        </p:nvSpPr>
        <p:spPr>
          <a:xfrm>
            <a:off x="4517136" y="4663440"/>
            <a:ext cx="438912" cy="438912"/>
          </a:xfrm>
          <a:prstGeom prst="ellipse">
            <a:avLst/>
          </a:prstGeom>
          <a:solidFill>
            <a:srgbClr val="101A26"/>
          </a:solidFill>
          <a:ln w="12700">
            <a:solidFill>
              <a:srgbClr val="FFB547"/>
            </a:solidFill>
            <a:prstDash val="solid"/>
          </a:ln>
        </p:spPr>
      </p:sp>
      <p:pic>
        <p:nvPicPr>
          <p:cNvPr id="53" name="Image 1" descr="preencoded.png">    </p:cNvPr>
          <p:cNvPicPr>
            <a:picLocks noChangeAspect="1"/>
          </p:cNvPicPr>
          <p:nvPr/>
        </p:nvPicPr>
        <p:blipFill>
          <a:blip r:embed="rId2"/>
          <a:stretch>
            <a:fillRect/>
          </a:stretch>
        </p:blipFill>
        <p:spPr>
          <a:xfrm>
            <a:off x="4622475" y="4768779"/>
            <a:ext cx="228234" cy="228234"/>
          </a:xfrm>
          <a:prstGeom prst="rect">
            <a:avLst/>
          </a:prstGeom>
        </p:spPr>
      </p:pic>
      <p:sp>
        <p:nvSpPr>
          <p:cNvPr id="54" name="Text 50"/>
          <p:cNvSpPr txBox="1"/>
          <p:nvPr/>
        </p:nvSpPr>
        <p:spPr>
          <a:xfrm>
            <a:off x="5093208" y="4663440"/>
            <a:ext cx="2642616" cy="438912"/>
          </a:xfrm>
          <a:prstGeom prst="rect">
            <a:avLst/>
          </a:prstGeom>
          <a:noFill/>
          <a:ln/>
        </p:spPr>
        <p:txBody>
          <a:bodyPr wrap="square" lIns="0" tIns="0" rIns="0" bIns="0" rtlCol="0" anchor="ctr"/>
          <a:lstStyle/>
          <a:p>
            <a:pPr indent="0" marL="0">
              <a:buNone/>
            </a:pPr>
            <a:r>
              <a:rPr lang="en-US" sz="1700" b="1" dirty="0">
                <a:solidFill>
                  <a:srgbClr val="E6EEF5"/>
                </a:solidFill>
                <a:latin typeface="Calibri" pitchFamily="34" charset="0"/>
                <a:ea typeface="Calibri" pitchFamily="34" charset="-122"/>
                <a:cs typeface="Calibri" pitchFamily="34" charset="-120"/>
              </a:rPr>
              <a:t>A shared box fails</a:t>
            </a:r>
            <a:endParaRPr lang="en-US" sz="1700" dirty="0"/>
          </a:p>
        </p:txBody>
      </p:sp>
      <p:sp>
        <p:nvSpPr>
          <p:cNvPr id="55" name="Text 51"/>
          <p:cNvSpPr txBox="1"/>
          <p:nvPr/>
        </p:nvSpPr>
        <p:spPr>
          <a:xfrm>
            <a:off x="4517136" y="5193792"/>
            <a:ext cx="3172968" cy="914400"/>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Dirty and clean wires in one box or raceway let RF jump around the filter entirely.</a:t>
            </a:r>
            <a:endParaRPr lang="en-US" sz="1400" dirty="0"/>
          </a:p>
        </p:txBody>
      </p:sp>
      <p:sp>
        <p:nvSpPr>
          <p:cNvPr id="56" name="Shape 52"/>
          <p:cNvSpPr/>
          <p:nvPr/>
        </p:nvSpPr>
        <p:spPr>
          <a:xfrm>
            <a:off x="8083296" y="4526280"/>
            <a:ext cx="3557016" cy="1645920"/>
          </a:xfrm>
          <a:prstGeom prst="roundRect">
            <a:avLst>
              <a:gd name="adj" fmla="val 4444"/>
            </a:avLst>
          </a:prstGeom>
          <a:solidFill>
            <a:srgbClr val="0B121B"/>
          </a:solidFill>
          <a:ln w="9525">
            <a:solidFill>
              <a:srgbClr val="1E2E40"/>
            </a:solidFill>
            <a:prstDash val="solid"/>
          </a:ln>
        </p:spPr>
      </p:sp>
      <p:sp>
        <p:nvSpPr>
          <p:cNvPr id="57" name="Shape 53"/>
          <p:cNvSpPr/>
          <p:nvPr/>
        </p:nvSpPr>
        <p:spPr>
          <a:xfrm>
            <a:off x="8284464" y="4663440"/>
            <a:ext cx="438912" cy="438912"/>
          </a:xfrm>
          <a:prstGeom prst="ellipse">
            <a:avLst/>
          </a:prstGeom>
          <a:solidFill>
            <a:srgbClr val="101A26"/>
          </a:solidFill>
          <a:ln w="12700">
            <a:solidFill>
              <a:srgbClr val="FFB547"/>
            </a:solidFill>
            <a:prstDash val="solid"/>
          </a:ln>
        </p:spPr>
      </p:sp>
      <p:pic>
        <p:nvPicPr>
          <p:cNvPr id="58" name="Image 2" descr="preencoded.png">    </p:cNvPr>
          <p:cNvPicPr>
            <a:picLocks noChangeAspect="1"/>
          </p:cNvPicPr>
          <p:nvPr/>
        </p:nvPicPr>
        <p:blipFill>
          <a:blip r:embed="rId3"/>
          <a:stretch>
            <a:fillRect/>
          </a:stretch>
        </p:blipFill>
        <p:spPr>
          <a:xfrm>
            <a:off x="8389803" y="4768779"/>
            <a:ext cx="228234" cy="228234"/>
          </a:xfrm>
          <a:prstGeom prst="rect">
            <a:avLst/>
          </a:prstGeom>
        </p:spPr>
      </p:pic>
      <p:sp>
        <p:nvSpPr>
          <p:cNvPr id="59" name="Text 54"/>
          <p:cNvSpPr txBox="1"/>
          <p:nvPr/>
        </p:nvSpPr>
        <p:spPr>
          <a:xfrm>
            <a:off x="8860536" y="4663440"/>
            <a:ext cx="2642616" cy="438912"/>
          </a:xfrm>
          <a:prstGeom prst="rect">
            <a:avLst/>
          </a:prstGeom>
          <a:noFill/>
          <a:ln/>
        </p:spPr>
        <p:txBody>
          <a:bodyPr wrap="square" lIns="0" tIns="0" rIns="0" bIns="0" rtlCol="0" anchor="ctr"/>
          <a:lstStyle/>
          <a:p>
            <a:pPr indent="0" marL="0">
              <a:buNone/>
            </a:pPr>
            <a:r>
              <a:rPr lang="en-US" sz="1700" b="1" dirty="0">
                <a:solidFill>
                  <a:srgbClr val="E6EEF5"/>
                </a:solidFill>
                <a:latin typeface="Calibri" pitchFamily="34" charset="0"/>
                <a:ea typeface="Calibri" pitchFamily="34" charset="-122"/>
                <a:cs typeface="Calibri" pitchFamily="34" charset="-120"/>
              </a:rPr>
              <a:t>Filters store charge</a:t>
            </a:r>
            <a:endParaRPr lang="en-US" sz="1700" dirty="0"/>
          </a:p>
        </p:txBody>
      </p:sp>
      <p:sp>
        <p:nvSpPr>
          <p:cNvPr id="60" name="Text 55"/>
          <p:cNvSpPr txBox="1"/>
          <p:nvPr/>
        </p:nvSpPr>
        <p:spPr>
          <a:xfrm>
            <a:off x="8284464" y="5193792"/>
            <a:ext cx="3172968" cy="914400"/>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Lock out and tag out, wait, verify with a meter, then use a shorting stick.</a:t>
            </a:r>
            <a:endParaRPr lang="en-US" sz="14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txBox="1"/>
          <p:nvPr/>
        </p:nvSpPr>
        <p:spPr>
          <a:xfrm>
            <a:off x="548640" y="384048"/>
            <a:ext cx="8229600" cy="274320"/>
          </a:xfrm>
          <a:prstGeom prst="rect">
            <a:avLst/>
          </a:prstGeom>
          <a:noFill/>
          <a:ln/>
        </p:spPr>
        <p:txBody>
          <a:bodyPr wrap="square" lIns="0" tIns="0" rIns="0" bIns="0" rtlCol="0" anchor="t"/>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19 · SHIELD PENETRATIONS</a:t>
            </a:r>
            <a:endParaRPr lang="en-US" sz="1400" dirty="0"/>
          </a:p>
        </p:txBody>
      </p:sp>
      <p:sp>
        <p:nvSpPr>
          <p:cNvPr id="3" name="Text 1"/>
          <p:cNvSpPr txBox="1"/>
          <p:nvPr/>
        </p:nvSpPr>
        <p:spPr>
          <a:xfrm>
            <a:off x="548640" y="676656"/>
            <a:ext cx="11091672" cy="713232"/>
          </a:xfrm>
          <a:prstGeom prst="rect">
            <a:avLst/>
          </a:prstGeom>
          <a:noFill/>
          <a:ln/>
        </p:spPr>
        <p:txBody>
          <a:bodyPr wrap="square" lIns="0" tIns="0" rIns="0" bIns="0" rtlCol="0" anchor="ctr"/>
          <a:lstStyle/>
          <a:p>
            <a:pPr indent="0" marL="0">
              <a:buNone/>
            </a:pPr>
            <a:r>
              <a:rPr lang="en-US" sz="3200" b="1" dirty="0">
                <a:solidFill>
                  <a:srgbClr val="E6EEF5"/>
                </a:solidFill>
                <a:latin typeface="Arial" pitchFamily="34" charset="0"/>
                <a:ea typeface="Arial" pitchFamily="34" charset="-122"/>
                <a:cs typeface="Arial" pitchFamily="34" charset="-120"/>
              </a:rPr>
              <a:t>Shield penetrations: breaks, waveguides and fiber</a:t>
            </a:r>
            <a:endParaRPr lang="en-US" sz="3200" dirty="0"/>
          </a:p>
        </p:txBody>
      </p:sp>
      <p:sp>
        <p:nvSpPr>
          <p:cNvPr id="4" name="Text 2"/>
          <p:cNvSpPr txBox="1"/>
          <p:nvPr/>
        </p:nvSpPr>
        <p:spPr>
          <a:xfrm>
            <a:off x="548640" y="6382512"/>
            <a:ext cx="9692640" cy="274320"/>
          </a:xfrm>
          <a:prstGeom prst="rect">
            <a:avLst/>
          </a:prstGeom>
          <a:noFill/>
          <a:ln/>
        </p:spPr>
        <p:txBody>
          <a:bodyPr wrap="square" lIns="0" tIns="0" rIns="0" bIns="0" rtlCol="0" anchor="ctr"/>
          <a:lstStyle/>
          <a:p>
            <a:pPr indent="0" marL="0">
              <a:buNone/>
            </a:pPr>
            <a:r>
              <a:rPr lang="en-US" sz="1400" dirty="0">
                <a:solidFill>
                  <a:srgbClr val="7D90A4"/>
                </a:solidFill>
                <a:latin typeface="Calibri" pitchFamily="34" charset="0"/>
                <a:ea typeface="Calibri" pitchFamily="34" charset="-122"/>
                <a:cs typeface="Calibri" pitchFamily="34" charset="-120"/>
              </a:rPr>
              <a:t>Sources: IC Tech Spec 3.G.2 · UFC 4-010-05 3-4.11.2 · Holland Shielding · In Compliance Magazine (2022)</a:t>
            </a:r>
            <a:endParaRPr lang="en-US" sz="1400" dirty="0"/>
          </a:p>
        </p:txBody>
      </p:sp>
      <p:sp>
        <p:nvSpPr>
          <p:cNvPr id="5" name="Text 3"/>
          <p:cNvSpPr txBox="1"/>
          <p:nvPr/>
        </p:nvSpPr>
        <p:spPr>
          <a:xfrm>
            <a:off x="10360152" y="6382512"/>
            <a:ext cx="1280160" cy="274320"/>
          </a:xfrm>
          <a:prstGeom prst="rect">
            <a:avLst/>
          </a:prstGeom>
          <a:noFill/>
          <a:ln/>
        </p:spPr>
        <p:txBody>
          <a:bodyPr wrap="square" lIns="0" tIns="0" rIns="0" bIns="0" rtlCol="0" anchor="ctr"/>
          <a:lstStyle/>
          <a:p>
            <a:pPr algn="r" indent="0" marL="0">
              <a:buNone/>
            </a:pPr>
            <a:r>
              <a:rPr lang="en-US" sz="1400" dirty="0">
                <a:solidFill>
                  <a:srgbClr val="7D90A4"/>
                </a:solidFill>
                <a:latin typeface="Courier New" pitchFamily="34" charset="0"/>
                <a:ea typeface="Courier New" pitchFamily="34" charset="-122"/>
                <a:cs typeface="Courier New" pitchFamily="34" charset="-120"/>
              </a:rPr>
              <a:t>19 / 24</a:t>
            </a:r>
            <a:endParaRPr lang="en-US" sz="1400" dirty="0"/>
          </a:p>
        </p:txBody>
      </p:sp>
      <p:sp>
        <p:nvSpPr>
          <p:cNvPr id="6" name="Shape 4"/>
          <p:cNvSpPr/>
          <p:nvPr/>
        </p:nvSpPr>
        <p:spPr>
          <a:xfrm>
            <a:off x="548640" y="1572768"/>
            <a:ext cx="5440680" cy="685800"/>
          </a:xfrm>
          <a:prstGeom prst="roundRect">
            <a:avLst>
              <a:gd name="adj" fmla="val 10667"/>
            </a:avLst>
          </a:prstGeom>
          <a:solidFill>
            <a:srgbClr val="2B2213"/>
          </a:solidFill>
          <a:ln w="9525">
            <a:solidFill>
              <a:srgbClr val="5A4520"/>
            </a:solidFill>
            <a:prstDash val="solid"/>
          </a:ln>
        </p:spPr>
      </p:sp>
      <p:sp>
        <p:nvSpPr>
          <p:cNvPr id="7" name="Text 5"/>
          <p:cNvSpPr txBox="1"/>
          <p:nvPr/>
        </p:nvSpPr>
        <p:spPr>
          <a:xfrm>
            <a:off x="777240" y="1572768"/>
            <a:ext cx="5120640" cy="685800"/>
          </a:xfrm>
          <a:prstGeom prst="rect">
            <a:avLst/>
          </a:prstGeom>
          <a:noFill/>
          <a:ln/>
        </p:spPr>
        <p:txBody>
          <a:bodyPr wrap="square" lIns="0" tIns="0" rIns="0" bIns="0" rtlCol="0" anchor="ctr"/>
          <a:lstStyle/>
          <a:p>
            <a:pPr indent="0" marL="0">
              <a:buNone/>
            </a:pPr>
            <a:r>
              <a:rPr lang="en-US" sz="1500" b="1" dirty="0">
                <a:solidFill>
                  <a:srgbClr val="FFB547"/>
                </a:solidFill>
                <a:latin typeface="Calibri" pitchFamily="34" charset="0"/>
                <a:ea typeface="Calibri" pitchFamily="34" charset="-122"/>
                <a:cs typeface="Calibri" pitchFamily="34" charset="-120"/>
              </a:rPr>
              <a:t>Non-shielded perimeter: </a:t>
            </a:r>
            <a:pPr indent="0" marL="0">
              <a:buNone/>
            </a:pPr>
            <a:r>
              <a:rPr lang="en-US" sz="1500" dirty="0">
                <a:solidFill>
                  <a:srgbClr val="E6EEF5"/>
                </a:solidFill>
                <a:latin typeface="Calibri" pitchFamily="34" charset="0"/>
                <a:ea typeface="Calibri" pitchFamily="34" charset="-122"/>
                <a:cs typeface="Calibri" pitchFamily="34" charset="-120"/>
              </a:rPr>
              <a:t>break the metal path, only if the CTTA directs</a:t>
            </a:r>
            <a:endParaRPr lang="en-US" sz="1500" dirty="0"/>
          </a:p>
        </p:txBody>
      </p:sp>
      <p:sp>
        <p:nvSpPr>
          <p:cNvPr id="8" name="Shape 6"/>
          <p:cNvSpPr/>
          <p:nvPr/>
        </p:nvSpPr>
        <p:spPr>
          <a:xfrm>
            <a:off x="6199632" y="1572768"/>
            <a:ext cx="5440680" cy="685800"/>
          </a:xfrm>
          <a:prstGeom prst="roundRect">
            <a:avLst>
              <a:gd name="adj" fmla="val 10667"/>
            </a:avLst>
          </a:prstGeom>
          <a:solidFill>
            <a:srgbClr val="0E2A38"/>
          </a:solidFill>
          <a:ln w="9525">
            <a:solidFill>
              <a:srgbClr val="1F5A73"/>
            </a:solidFill>
            <a:prstDash val="solid"/>
          </a:ln>
        </p:spPr>
      </p:sp>
      <p:sp>
        <p:nvSpPr>
          <p:cNvPr id="9" name="Text 7"/>
          <p:cNvSpPr txBox="1"/>
          <p:nvPr/>
        </p:nvSpPr>
        <p:spPr>
          <a:xfrm>
            <a:off x="6428232" y="1572768"/>
            <a:ext cx="5120640" cy="685800"/>
          </a:xfrm>
          <a:prstGeom prst="rect">
            <a:avLst/>
          </a:prstGeom>
          <a:noFill/>
          <a:ln/>
        </p:spPr>
        <p:txBody>
          <a:bodyPr wrap="square" lIns="0" tIns="0" rIns="0" bIns="0" rtlCol="0" anchor="ctr"/>
          <a:lstStyle/>
          <a:p>
            <a:pPr indent="0" marL="0">
              <a:buNone/>
            </a:pPr>
            <a:r>
              <a:rPr lang="en-US" sz="1500" b="1" dirty="0">
                <a:solidFill>
                  <a:srgbClr val="3FD0FF"/>
                </a:solidFill>
                <a:latin typeface="Calibri" pitchFamily="34" charset="0"/>
                <a:ea typeface="Calibri" pitchFamily="34" charset="-122"/>
                <a:cs typeface="Calibri" pitchFamily="34" charset="-120"/>
              </a:rPr>
              <a:t>RF-shielded room: </a:t>
            </a:r>
            <a:pPr indent="0" marL="0">
              <a:buNone/>
            </a:pPr>
            <a:r>
              <a:rPr lang="en-US" sz="1500" dirty="0">
                <a:solidFill>
                  <a:srgbClr val="E6EEF5"/>
                </a:solidFill>
                <a:latin typeface="Calibri" pitchFamily="34" charset="0"/>
                <a:ea typeface="Calibri" pitchFamily="34" charset="-122"/>
                <a:cs typeface="Calibri" pitchFamily="34" charset="-120"/>
              </a:rPr>
              <a:t>bond metal to the shield; size openings as waveguides</a:t>
            </a:r>
            <a:endParaRPr lang="en-US" sz="1500" dirty="0"/>
          </a:p>
        </p:txBody>
      </p:sp>
      <p:sp>
        <p:nvSpPr>
          <p:cNvPr id="10" name="Shape 8"/>
          <p:cNvSpPr/>
          <p:nvPr/>
        </p:nvSpPr>
        <p:spPr>
          <a:xfrm>
            <a:off x="548640" y="2423160"/>
            <a:ext cx="3557016" cy="3749040"/>
          </a:xfrm>
          <a:prstGeom prst="roundRect">
            <a:avLst>
              <a:gd name="adj" fmla="val 2057"/>
            </a:avLst>
          </a:prstGeom>
          <a:solidFill>
            <a:srgbClr val="0B121B"/>
          </a:solidFill>
          <a:ln w="9525">
            <a:solidFill>
              <a:srgbClr val="1E2E40"/>
            </a:solidFill>
            <a:prstDash val="solid"/>
          </a:ln>
        </p:spPr>
      </p:sp>
      <p:sp>
        <p:nvSpPr>
          <p:cNvPr id="11" name="Shape 9"/>
          <p:cNvSpPr/>
          <p:nvPr/>
        </p:nvSpPr>
        <p:spPr>
          <a:xfrm>
            <a:off x="731520" y="2606040"/>
            <a:ext cx="3191256" cy="1097280"/>
          </a:xfrm>
          <a:prstGeom prst="rect">
            <a:avLst/>
          </a:prstGeom>
          <a:solidFill>
            <a:srgbClr val="070B11"/>
          </a:solidFill>
          <a:ln w="12700">
            <a:solidFill>
              <a:srgbClr val="1E2E40"/>
            </a:solidFill>
            <a:prstDash val="solid"/>
          </a:ln>
        </p:spPr>
      </p:sp>
      <p:sp>
        <p:nvSpPr>
          <p:cNvPr id="12" name="Shape 10"/>
          <p:cNvSpPr/>
          <p:nvPr/>
        </p:nvSpPr>
        <p:spPr>
          <a:xfrm>
            <a:off x="960120" y="3044952"/>
            <a:ext cx="1143000" cy="237744"/>
          </a:xfrm>
          <a:prstGeom prst="rect">
            <a:avLst/>
          </a:prstGeom>
          <a:solidFill>
            <a:srgbClr val="5B7087"/>
          </a:solidFill>
          <a:ln w="12700">
            <a:solidFill>
              <a:srgbClr val="A9BACB"/>
            </a:solidFill>
            <a:prstDash val="solid"/>
          </a:ln>
        </p:spPr>
      </p:sp>
      <p:sp>
        <p:nvSpPr>
          <p:cNvPr id="13" name="Shape 11"/>
          <p:cNvSpPr/>
          <p:nvPr/>
        </p:nvSpPr>
        <p:spPr>
          <a:xfrm>
            <a:off x="2103120" y="3008376"/>
            <a:ext cx="457200" cy="310896"/>
          </a:xfrm>
          <a:prstGeom prst="rect">
            <a:avLst/>
          </a:prstGeom>
          <a:solidFill>
            <a:srgbClr val="FFB547"/>
          </a:solidFill>
          <a:ln w="12700">
            <a:solidFill>
              <a:srgbClr val="FFB547"/>
            </a:solidFill>
            <a:prstDash val="solid"/>
          </a:ln>
        </p:spPr>
      </p:sp>
      <p:sp>
        <p:nvSpPr>
          <p:cNvPr id="14" name="Shape 12"/>
          <p:cNvSpPr/>
          <p:nvPr/>
        </p:nvSpPr>
        <p:spPr>
          <a:xfrm>
            <a:off x="2560320" y="3044952"/>
            <a:ext cx="1143000" cy="237744"/>
          </a:xfrm>
          <a:prstGeom prst="rect">
            <a:avLst/>
          </a:prstGeom>
          <a:solidFill>
            <a:srgbClr val="5B7087"/>
          </a:solidFill>
          <a:ln w="12700">
            <a:solidFill>
              <a:srgbClr val="A9BACB"/>
            </a:solidFill>
            <a:prstDash val="solid"/>
          </a:ln>
        </p:spPr>
      </p:sp>
      <p:sp>
        <p:nvSpPr>
          <p:cNvPr id="15" name="Text 13"/>
          <p:cNvSpPr txBox="1"/>
          <p:nvPr/>
        </p:nvSpPr>
        <p:spPr>
          <a:xfrm>
            <a:off x="960120" y="2697480"/>
            <a:ext cx="1143000" cy="274320"/>
          </a:xfrm>
          <a:prstGeom prst="rect">
            <a:avLst/>
          </a:prstGeom>
          <a:noFill/>
          <a:ln/>
        </p:spPr>
        <p:txBody>
          <a:bodyPr wrap="square" lIns="0" tIns="0" rIns="0" bIns="0" rtlCol="0" anchor="t"/>
          <a:lstStyle/>
          <a:p>
            <a:pPr algn="ctr" indent="0" marL="0">
              <a:buNone/>
            </a:pPr>
            <a:r>
              <a:rPr lang="en-US" sz="1400" dirty="0">
                <a:solidFill>
                  <a:srgbClr val="7D90A4"/>
                </a:solidFill>
                <a:latin typeface="Courier New" pitchFamily="34" charset="0"/>
                <a:ea typeface="Courier New" pitchFamily="34" charset="-122"/>
                <a:cs typeface="Courier New" pitchFamily="34" charset="-120"/>
              </a:rPr>
              <a:t>METAL</a:t>
            </a:r>
            <a:endParaRPr lang="en-US" sz="1400" dirty="0"/>
          </a:p>
        </p:txBody>
      </p:sp>
      <p:sp>
        <p:nvSpPr>
          <p:cNvPr id="16" name="Text 14"/>
          <p:cNvSpPr txBox="1"/>
          <p:nvPr/>
        </p:nvSpPr>
        <p:spPr>
          <a:xfrm>
            <a:off x="1874520" y="3355848"/>
            <a:ext cx="914400" cy="274320"/>
          </a:xfrm>
          <a:prstGeom prst="rect">
            <a:avLst/>
          </a:prstGeom>
          <a:noFill/>
          <a:ln/>
        </p:spPr>
        <p:txBody>
          <a:bodyPr wrap="square" lIns="0" tIns="0" rIns="0" bIns="0" rtlCol="0" anchor="t"/>
          <a:lstStyle/>
          <a:p>
            <a:pPr algn="ctr" indent="0" marL="0">
              <a:buNone/>
            </a:pPr>
            <a:r>
              <a:rPr lang="en-US" sz="1400" b="1" dirty="0">
                <a:solidFill>
                  <a:srgbClr val="FFB547"/>
                </a:solidFill>
                <a:latin typeface="Courier New" pitchFamily="34" charset="0"/>
                <a:ea typeface="Courier New" pitchFamily="34" charset="-122"/>
                <a:cs typeface="Courier New" pitchFamily="34" charset="-120"/>
              </a:rPr>
              <a:t>BREAK</a:t>
            </a:r>
            <a:endParaRPr lang="en-US" sz="1400" dirty="0"/>
          </a:p>
        </p:txBody>
      </p:sp>
      <p:sp>
        <p:nvSpPr>
          <p:cNvPr id="17" name="Text 15"/>
          <p:cNvSpPr txBox="1"/>
          <p:nvPr/>
        </p:nvSpPr>
        <p:spPr>
          <a:xfrm>
            <a:off x="2560320" y="2697480"/>
            <a:ext cx="1143000" cy="274320"/>
          </a:xfrm>
          <a:prstGeom prst="rect">
            <a:avLst/>
          </a:prstGeom>
          <a:noFill/>
          <a:ln/>
        </p:spPr>
        <p:txBody>
          <a:bodyPr wrap="square" lIns="0" tIns="0" rIns="0" bIns="0" rtlCol="0" anchor="t"/>
          <a:lstStyle/>
          <a:p>
            <a:pPr algn="ctr" indent="0" marL="0">
              <a:buNone/>
            </a:pPr>
            <a:r>
              <a:rPr lang="en-US" sz="1400" dirty="0">
                <a:solidFill>
                  <a:srgbClr val="7D90A4"/>
                </a:solidFill>
                <a:latin typeface="Courier New" pitchFamily="34" charset="0"/>
                <a:ea typeface="Courier New" pitchFamily="34" charset="-122"/>
                <a:cs typeface="Courier New" pitchFamily="34" charset="-120"/>
              </a:rPr>
              <a:t>METAL</a:t>
            </a:r>
            <a:endParaRPr lang="en-US" sz="1400" dirty="0"/>
          </a:p>
        </p:txBody>
      </p:sp>
      <p:sp>
        <p:nvSpPr>
          <p:cNvPr id="18" name="Text 16"/>
          <p:cNvSpPr txBox="1"/>
          <p:nvPr/>
        </p:nvSpPr>
        <p:spPr>
          <a:xfrm>
            <a:off x="777240" y="3822192"/>
            <a:ext cx="3145536" cy="365760"/>
          </a:xfrm>
          <a:prstGeom prst="rect">
            <a:avLst/>
          </a:prstGeom>
          <a:noFill/>
          <a:ln/>
        </p:spPr>
        <p:txBody>
          <a:bodyPr wrap="square" lIns="0" tIns="0" rIns="0" bIns="0" rtlCol="0" anchor="t"/>
          <a:lstStyle/>
          <a:p>
            <a:pPr indent="0" marL="0">
              <a:buNone/>
            </a:pPr>
            <a:r>
              <a:rPr lang="en-US" sz="1800" b="1" dirty="0">
                <a:solidFill>
                  <a:srgbClr val="FFB547"/>
                </a:solidFill>
                <a:latin typeface="Arial" pitchFamily="34" charset="0"/>
                <a:ea typeface="Arial" pitchFamily="34" charset="-122"/>
                <a:cs typeface="Arial" pitchFamily="34" charset="-120"/>
              </a:rPr>
              <a:t>Dielectric break</a:t>
            </a:r>
            <a:endParaRPr lang="en-US" sz="1800" dirty="0"/>
          </a:p>
        </p:txBody>
      </p:sp>
      <p:sp>
        <p:nvSpPr>
          <p:cNvPr id="19" name="Text 17"/>
          <p:cNvSpPr txBox="1"/>
          <p:nvPr/>
        </p:nvSpPr>
        <p:spPr>
          <a:xfrm>
            <a:off x="777240" y="4224528"/>
            <a:ext cx="3145536" cy="1874520"/>
          </a:xfrm>
          <a:prstGeom prst="rect">
            <a:avLst/>
          </a:prstGeom>
          <a:noFill/>
          <a:ln/>
        </p:spPr>
        <p:txBody>
          <a:bodyPr wrap="square" lIns="0" tIns="0" rIns="0" bIns="0" rtlCol="0" anchor="t"/>
          <a:lstStyle/>
          <a:p>
            <a:pPr marL="342900" indent="-342900">
              <a:spcAft>
                <a:spcPts val="400"/>
              </a:spcAft>
              <a:buSzPct val="100000"/>
              <a:buChar char="▪"/>
            </a:pPr>
            <a:r>
              <a:rPr lang="en-US" sz="1400" dirty="0">
                <a:solidFill>
                  <a:srgbClr val="A9BACB"/>
                </a:solidFill>
                <a:latin typeface="Calibri" pitchFamily="34" charset="0"/>
                <a:ea typeface="Calibri" pitchFamily="34" charset="-122"/>
                <a:cs typeface="Calibri" pitchFamily="34" charset="-120"/>
              </a:rPr>
              <a:t>A short, listed non-metal section: union, flange kit or duct connector</a:t>
            </a:r>
            <a:endParaRPr lang="en-US" sz="1400" dirty="0"/>
          </a:p>
          <a:p>
            <a:pPr marL="342900" indent="-342900">
              <a:spcAft>
                <a:spcPts val="400"/>
              </a:spcAft>
              <a:buSzPct val="100000"/>
              <a:buChar char="▪"/>
            </a:pPr>
            <a:r>
              <a:rPr lang="en-US" sz="1400" dirty="0">
                <a:solidFill>
                  <a:srgbClr val="A9BACB"/>
                </a:solidFill>
                <a:latin typeface="Calibri" pitchFamily="34" charset="0"/>
                <a:ea typeface="Calibri" pitchFamily="34" charset="-122"/>
                <a:cs typeface="Calibri" pitchFamily="34" charset="-120"/>
              </a:rPr>
              <a:t>Stops metal acting as a long wire out of the room</a:t>
            </a:r>
            <a:endParaRPr lang="en-US" sz="1400" dirty="0"/>
          </a:p>
          <a:p>
            <a:pPr marL="342900" indent="-342900">
              <a:spcAft>
                <a:spcPts val="400"/>
              </a:spcAft>
              <a:buSzPct val="100000"/>
              <a:buChar char="▪"/>
            </a:pPr>
            <a:r>
              <a:rPr lang="en-US" sz="1400" dirty="0">
                <a:solidFill>
                  <a:srgbClr val="A9BACB"/>
                </a:solidFill>
                <a:latin typeface="Calibri" pitchFamily="34" charset="0"/>
                <a:ea typeface="Calibri" pitchFamily="34" charset="-122"/>
                <a:cs typeface="Calibri" pitchFamily="34" charset="-120"/>
              </a:rPr>
              <a:t>Length and location come from the CTTA and drawings</a:t>
            </a:r>
            <a:endParaRPr lang="en-US" sz="1400" dirty="0"/>
          </a:p>
          <a:p>
            <a:pPr marL="342900" indent="-342900">
              <a:spcAft>
                <a:spcPts val="400"/>
              </a:spcAft>
              <a:buSzPct val="100000"/>
              <a:buChar char="▪"/>
            </a:pPr>
            <a:r>
              <a:rPr lang="en-US" sz="1400" dirty="0">
                <a:solidFill>
                  <a:srgbClr val="A9BACB"/>
                </a:solidFill>
                <a:latin typeface="Calibri" pitchFamily="34" charset="0"/>
                <a:ea typeface="Calibri" pitchFamily="34" charset="-122"/>
                <a:cs typeface="Calibri" pitchFamily="34" charset="-120"/>
              </a:rPr>
              <a:t>Listed and firestopped for the system it serves</a:t>
            </a:r>
            <a:endParaRPr lang="en-US" sz="1400" dirty="0"/>
          </a:p>
        </p:txBody>
      </p:sp>
      <p:sp>
        <p:nvSpPr>
          <p:cNvPr id="20" name="Shape 18"/>
          <p:cNvSpPr/>
          <p:nvPr/>
        </p:nvSpPr>
        <p:spPr>
          <a:xfrm>
            <a:off x="4315968" y="2423160"/>
            <a:ext cx="3557016" cy="3749040"/>
          </a:xfrm>
          <a:prstGeom prst="roundRect">
            <a:avLst>
              <a:gd name="adj" fmla="val 2057"/>
            </a:avLst>
          </a:prstGeom>
          <a:solidFill>
            <a:srgbClr val="0B121B"/>
          </a:solidFill>
          <a:ln w="9525">
            <a:solidFill>
              <a:srgbClr val="1E2E40"/>
            </a:solidFill>
            <a:prstDash val="solid"/>
          </a:ln>
        </p:spPr>
      </p:sp>
      <p:sp>
        <p:nvSpPr>
          <p:cNvPr id="21" name="Shape 19"/>
          <p:cNvSpPr/>
          <p:nvPr/>
        </p:nvSpPr>
        <p:spPr>
          <a:xfrm>
            <a:off x="4498848" y="2606040"/>
            <a:ext cx="3191256" cy="1097280"/>
          </a:xfrm>
          <a:prstGeom prst="rect">
            <a:avLst/>
          </a:prstGeom>
          <a:solidFill>
            <a:srgbClr val="070B11"/>
          </a:solidFill>
          <a:ln w="12700">
            <a:solidFill>
              <a:srgbClr val="1E2E40"/>
            </a:solidFill>
            <a:prstDash val="solid"/>
          </a:ln>
        </p:spPr>
      </p:sp>
      <p:sp>
        <p:nvSpPr>
          <p:cNvPr id="22" name="Shape 20"/>
          <p:cNvSpPr/>
          <p:nvPr/>
        </p:nvSpPr>
        <p:spPr>
          <a:xfrm>
            <a:off x="5596128" y="2697480"/>
            <a:ext cx="109728" cy="914400"/>
          </a:xfrm>
          <a:prstGeom prst="rect">
            <a:avLst/>
          </a:prstGeom>
          <a:solidFill>
            <a:srgbClr val="123A4A"/>
          </a:solidFill>
          <a:ln w="12700">
            <a:solidFill>
              <a:srgbClr val="3FD0FF"/>
            </a:solidFill>
            <a:prstDash val="solid"/>
          </a:ln>
        </p:spPr>
      </p:sp>
      <p:sp>
        <p:nvSpPr>
          <p:cNvPr id="23" name="Shape 21"/>
          <p:cNvSpPr/>
          <p:nvPr/>
        </p:nvSpPr>
        <p:spPr>
          <a:xfrm>
            <a:off x="5705856" y="2971800"/>
            <a:ext cx="1280160" cy="365760"/>
          </a:xfrm>
          <a:prstGeom prst="rect">
            <a:avLst/>
          </a:prstGeom>
          <a:solidFill>
            <a:srgbClr val="0B1A24"/>
          </a:solidFill>
          <a:ln w="19050">
            <a:solidFill>
              <a:srgbClr val="3FD0FF"/>
            </a:solidFill>
            <a:prstDash val="solid"/>
          </a:ln>
        </p:spPr>
      </p:sp>
      <p:sp>
        <p:nvSpPr>
          <p:cNvPr id="24" name="Shape 22"/>
          <p:cNvSpPr/>
          <p:nvPr/>
        </p:nvSpPr>
        <p:spPr>
          <a:xfrm>
            <a:off x="4727448" y="3017520"/>
            <a:ext cx="2011680" cy="274320"/>
          </a:xfrm>
          <a:custGeom>
            <a:avLst/>
            <a:gdLst/>
            <a:ahLst/>
            <a:cxnLst/>
            <a:rect l="l" t="t" r="r" b="b"/>
            <a:pathLst>
              <a:path w="2011680" h="274320">
                <a:moveTo>
                  <a:pt x="0" y="137160"/>
                </a:moveTo>
                <a:lnTo>
                  <a:pt x="40234" y="69160"/>
                </a:lnTo>
                <a:lnTo>
                  <a:pt x="80467" y="21933"/>
                </a:lnTo>
                <a:lnTo>
                  <a:pt x="120701" y="9907"/>
                </a:lnTo>
                <a:lnTo>
                  <a:pt x="160934" y="36755"/>
                </a:lnTo>
                <a:lnTo>
                  <a:pt x="201168" y="94276"/>
                </a:lnTo>
                <a:lnTo>
                  <a:pt x="241402" y="164898"/>
                </a:lnTo>
                <a:lnTo>
                  <a:pt x="281635" y="227046"/>
                </a:lnTo>
                <a:lnTo>
                  <a:pt x="321869" y="261735"/>
                </a:lnTo>
                <a:lnTo>
                  <a:pt x="362102" y="258367"/>
                </a:lnTo>
                <a:lnTo>
                  <a:pt x="402336" y="217972"/>
                </a:lnTo>
                <a:lnTo>
                  <a:pt x="442570" y="152890"/>
                </a:lnTo>
                <a:lnTo>
                  <a:pt x="482803" y="83002"/>
                </a:lnTo>
                <a:lnTo>
                  <a:pt x="523037" y="29659"/>
                </a:lnTo>
                <a:lnTo>
                  <a:pt x="563270" y="9157"/>
                </a:lnTo>
                <a:lnTo>
                  <a:pt x="603504" y="27758"/>
                </a:lnTo>
                <a:lnTo>
                  <a:pt x="643738" y="79780"/>
                </a:lnTo>
                <a:lnTo>
                  <a:pt x="683971" y="149332"/>
                </a:lnTo>
                <a:lnTo>
                  <a:pt x="724205" y="210622"/>
                </a:lnTo>
                <a:lnTo>
                  <a:pt x="764438" y="237399"/>
                </a:lnTo>
                <a:lnTo>
                  <a:pt x="804672" y="230022"/>
                </a:lnTo>
                <a:lnTo>
                  <a:pt x="844906" y="197871"/>
                </a:lnTo>
                <a:lnTo>
                  <a:pt x="885139" y="155354"/>
                </a:lnTo>
                <a:lnTo>
                  <a:pt x="925373" y="116747"/>
                </a:lnTo>
                <a:lnTo>
                  <a:pt x="965606" y="92170"/>
                </a:lnTo>
                <a:lnTo>
                  <a:pt x="1005840" y="85601"/>
                </a:lnTo>
                <a:lnTo>
                  <a:pt x="1046074" y="95064"/>
                </a:lnTo>
                <a:lnTo>
                  <a:pt x="1086307" y="114451"/>
                </a:lnTo>
                <a:lnTo>
                  <a:pt x="1126541" y="136145"/>
                </a:lnTo>
                <a:lnTo>
                  <a:pt x="1166774" y="153498"/>
                </a:lnTo>
                <a:lnTo>
                  <a:pt x="1207008" y="162513"/>
                </a:lnTo>
                <a:lnTo>
                  <a:pt x="1247242" y="162411"/>
                </a:lnTo>
                <a:lnTo>
                  <a:pt x="1287475" y="155166"/>
                </a:lnTo>
                <a:lnTo>
                  <a:pt x="1327709" y="144358"/>
                </a:lnTo>
                <a:lnTo>
                  <a:pt x="1367942" y="133814"/>
                </a:lnTo>
                <a:lnTo>
                  <a:pt x="1408176" y="126469"/>
                </a:lnTo>
                <a:lnTo>
                  <a:pt x="1448410" y="123725"/>
                </a:lnTo>
                <a:lnTo>
                  <a:pt x="1488643" y="125378"/>
                </a:lnTo>
                <a:lnTo>
                  <a:pt x="1528877" y="130021"/>
                </a:lnTo>
                <a:lnTo>
                  <a:pt x="1569110" y="135699"/>
                </a:lnTo>
                <a:lnTo>
                  <a:pt x="1609344" y="140580"/>
                </a:lnTo>
                <a:lnTo>
                  <a:pt x="1649578" y="143449"/>
                </a:lnTo>
                <a:lnTo>
                  <a:pt x="1689811" y="143922"/>
                </a:lnTo>
                <a:lnTo>
                  <a:pt x="1730045" y="142375"/>
                </a:lnTo>
                <a:lnTo>
                  <a:pt x="1770278" y="139678"/>
                </a:lnTo>
                <a:lnTo>
                  <a:pt x="1810512" y="136843"/>
                </a:lnTo>
                <a:lnTo>
                  <a:pt x="1850746" y="134702"/>
                </a:lnTo>
                <a:lnTo>
                  <a:pt x="1890979" y="133716"/>
                </a:lnTo>
                <a:lnTo>
                  <a:pt x="1931213" y="133917"/>
                </a:lnTo>
                <a:lnTo>
                  <a:pt x="1971446" y="134995"/>
                </a:lnTo>
                <a:lnTo>
                  <a:pt x="2011680" y="136458"/>
                </a:lnTo>
              </a:path>
            </a:pathLst>
          </a:custGeom>
          <a:noFill/>
          <a:ln w="19050">
            <a:solidFill>
              <a:srgbClr val="FF5A5F"/>
            </a:solidFill>
            <a:prstDash val="solid"/>
          </a:ln>
        </p:spPr>
      </p:sp>
      <p:sp>
        <p:nvSpPr>
          <p:cNvPr id="25" name="Shape 23"/>
          <p:cNvSpPr/>
          <p:nvPr/>
        </p:nvSpPr>
        <p:spPr>
          <a:xfrm>
            <a:off x="4773168" y="3474720"/>
            <a:ext cx="2651760" cy="0"/>
          </a:xfrm>
          <a:prstGeom prst="line">
            <a:avLst/>
          </a:prstGeom>
          <a:noFill/>
          <a:ln w="19050">
            <a:solidFill>
              <a:srgbClr val="3DDC97"/>
            </a:solidFill>
            <a:prstDash val="solid"/>
            <a:tailEnd type="triangle"/>
          </a:ln>
        </p:spPr>
      </p:sp>
      <p:sp>
        <p:nvSpPr>
          <p:cNvPr id="26" name="Text 24"/>
          <p:cNvSpPr txBox="1"/>
          <p:nvPr/>
        </p:nvSpPr>
        <p:spPr>
          <a:xfrm>
            <a:off x="4681728" y="2679192"/>
            <a:ext cx="548640" cy="256032"/>
          </a:xfrm>
          <a:prstGeom prst="rect">
            <a:avLst/>
          </a:prstGeom>
          <a:noFill/>
          <a:ln/>
        </p:spPr>
        <p:txBody>
          <a:bodyPr wrap="square" lIns="0" tIns="0" rIns="0" bIns="0" rtlCol="0" anchor="t"/>
          <a:lstStyle/>
          <a:p>
            <a:pPr indent="0" marL="0">
              <a:buNone/>
            </a:pPr>
            <a:r>
              <a:rPr lang="en-US" sz="1400" b="1" dirty="0">
                <a:solidFill>
                  <a:srgbClr val="FF5A5F"/>
                </a:solidFill>
                <a:latin typeface="Courier New" pitchFamily="34" charset="0"/>
                <a:ea typeface="Courier New" pitchFamily="34" charset="-122"/>
                <a:cs typeface="Courier New" pitchFamily="34" charset="-120"/>
              </a:rPr>
              <a:t>RF</a:t>
            </a:r>
            <a:endParaRPr lang="en-US" sz="1400" dirty="0"/>
          </a:p>
        </p:txBody>
      </p:sp>
      <p:sp>
        <p:nvSpPr>
          <p:cNvPr id="27" name="Text 25"/>
          <p:cNvSpPr txBox="1"/>
          <p:nvPr/>
        </p:nvSpPr>
        <p:spPr>
          <a:xfrm>
            <a:off x="6099048" y="2679192"/>
            <a:ext cx="1463040" cy="256032"/>
          </a:xfrm>
          <a:prstGeom prst="rect">
            <a:avLst/>
          </a:prstGeom>
          <a:noFill/>
          <a:ln/>
        </p:spPr>
        <p:txBody>
          <a:bodyPr wrap="square" lIns="0" tIns="0" rIns="0" bIns="0" rtlCol="0" anchor="t"/>
          <a:lstStyle/>
          <a:p>
            <a:pPr algn="r" indent="0" marL="0">
              <a:buNone/>
            </a:pPr>
            <a:r>
              <a:rPr lang="en-US" sz="1400" b="1" dirty="0">
                <a:solidFill>
                  <a:srgbClr val="3DDC97"/>
                </a:solidFill>
                <a:latin typeface="Courier New" pitchFamily="34" charset="0"/>
                <a:ea typeface="Courier New" pitchFamily="34" charset="-122"/>
                <a:cs typeface="Courier New" pitchFamily="34" charset="-120"/>
              </a:rPr>
              <a:t>AIR / WATER</a:t>
            </a:r>
            <a:endParaRPr lang="en-US" sz="1400" dirty="0"/>
          </a:p>
        </p:txBody>
      </p:sp>
      <p:sp>
        <p:nvSpPr>
          <p:cNvPr id="28" name="Text 26"/>
          <p:cNvSpPr txBox="1"/>
          <p:nvPr/>
        </p:nvSpPr>
        <p:spPr>
          <a:xfrm>
            <a:off x="4544568" y="3822192"/>
            <a:ext cx="3145536" cy="365760"/>
          </a:xfrm>
          <a:prstGeom prst="rect">
            <a:avLst/>
          </a:prstGeom>
          <a:noFill/>
          <a:ln/>
        </p:spPr>
        <p:txBody>
          <a:bodyPr wrap="square" lIns="0" tIns="0" rIns="0" bIns="0" rtlCol="0" anchor="t"/>
          <a:lstStyle/>
          <a:p>
            <a:pPr indent="0" marL="0">
              <a:buNone/>
            </a:pPr>
            <a:r>
              <a:rPr lang="en-US" sz="1800" b="1" dirty="0">
                <a:solidFill>
                  <a:srgbClr val="3FD0FF"/>
                </a:solidFill>
                <a:latin typeface="Arial" pitchFamily="34" charset="0"/>
                <a:ea typeface="Arial" pitchFamily="34" charset="-122"/>
                <a:cs typeface="Arial" pitchFamily="34" charset="-120"/>
              </a:rPr>
              <a:t>Waveguide-beyond-cutoff</a:t>
            </a:r>
            <a:endParaRPr lang="en-US" sz="1800" dirty="0"/>
          </a:p>
        </p:txBody>
      </p:sp>
      <p:sp>
        <p:nvSpPr>
          <p:cNvPr id="29" name="Text 27"/>
          <p:cNvSpPr txBox="1"/>
          <p:nvPr/>
        </p:nvSpPr>
        <p:spPr>
          <a:xfrm>
            <a:off x="4544568" y="4224528"/>
            <a:ext cx="3145536" cy="1874520"/>
          </a:xfrm>
          <a:prstGeom prst="rect">
            <a:avLst/>
          </a:prstGeom>
          <a:noFill/>
          <a:ln/>
        </p:spPr>
        <p:txBody>
          <a:bodyPr wrap="square" lIns="0" tIns="0" rIns="0" bIns="0" rtlCol="0" anchor="t"/>
          <a:lstStyle/>
          <a:p>
            <a:pPr marL="342900" indent="-342900">
              <a:spcAft>
                <a:spcPts val="400"/>
              </a:spcAft>
              <a:buSzPct val="100000"/>
              <a:buChar char="▪"/>
            </a:pPr>
            <a:r>
              <a:rPr lang="en-US" sz="1400" dirty="0">
                <a:solidFill>
                  <a:srgbClr val="A9BACB"/>
                </a:solidFill>
                <a:latin typeface="Calibri" pitchFamily="34" charset="0"/>
                <a:ea typeface="Calibri" pitchFamily="34" charset="-122"/>
                <a:cs typeface="Calibri" pitchFamily="34" charset="-120"/>
              </a:rPr>
              <a:t>A narrow metal tube passes air, water or fiber; RF below cutoff dies out</a:t>
            </a:r>
            <a:endParaRPr lang="en-US" sz="1400" dirty="0"/>
          </a:p>
          <a:p>
            <a:pPr marL="342900" indent="-342900">
              <a:spcAft>
                <a:spcPts val="400"/>
              </a:spcAft>
              <a:buSzPct val="100000"/>
              <a:buChar char="▪"/>
            </a:pPr>
            <a:r>
              <a:rPr lang="en-US" sz="1400" dirty="0">
                <a:solidFill>
                  <a:srgbClr val="A9BACB"/>
                </a:solidFill>
                <a:latin typeface="Calibri" pitchFamily="34" charset="0"/>
                <a:ea typeface="Calibri" pitchFamily="34" charset="-122"/>
                <a:cs typeface="Calibri" pitchFamily="34" charset="-120"/>
              </a:rPr>
              <a:t>Opening size sets the cutoff; length sets the attenuation</a:t>
            </a:r>
            <a:endParaRPr lang="en-US" sz="1400" dirty="0"/>
          </a:p>
          <a:p>
            <a:pPr marL="342900" indent="-342900">
              <a:spcAft>
                <a:spcPts val="400"/>
              </a:spcAft>
              <a:buSzPct val="100000"/>
              <a:buChar char="▪"/>
            </a:pPr>
            <a:r>
              <a:rPr lang="en-US" sz="1400" dirty="0">
                <a:solidFill>
                  <a:srgbClr val="A9BACB"/>
                </a:solidFill>
                <a:latin typeface="Calibri" pitchFamily="34" charset="0"/>
                <a:ea typeface="Calibri" pitchFamily="34" charset="-122"/>
                <a:cs typeface="Calibri" pitchFamily="34" charset="-120"/>
              </a:rPr>
              <a:t>Never a conductor through it: that makes a coax with no cutoff</a:t>
            </a:r>
            <a:endParaRPr lang="en-US" sz="1400" dirty="0"/>
          </a:p>
          <a:p>
            <a:pPr marL="342900" indent="-342900">
              <a:spcAft>
                <a:spcPts val="400"/>
              </a:spcAft>
              <a:buSzPct val="100000"/>
              <a:buChar char="▪"/>
            </a:pPr>
            <a:r>
              <a:rPr lang="en-US" sz="1400" dirty="0">
                <a:solidFill>
                  <a:srgbClr val="A9BACB"/>
                </a:solidFill>
                <a:latin typeface="Calibri" pitchFamily="34" charset="0"/>
                <a:ea typeface="Calibri" pitchFamily="34" charset="-122"/>
                <a:cs typeface="Calibri" pitchFamily="34" charset="-120"/>
              </a:rPr>
              <a:t>Honeycomb vents apply the same idea to HVAC air</a:t>
            </a:r>
            <a:endParaRPr lang="en-US" sz="1400" dirty="0"/>
          </a:p>
        </p:txBody>
      </p:sp>
      <p:sp>
        <p:nvSpPr>
          <p:cNvPr id="30" name="Shape 28"/>
          <p:cNvSpPr/>
          <p:nvPr/>
        </p:nvSpPr>
        <p:spPr>
          <a:xfrm>
            <a:off x="8083296" y="2423160"/>
            <a:ext cx="3557016" cy="3749040"/>
          </a:xfrm>
          <a:prstGeom prst="roundRect">
            <a:avLst>
              <a:gd name="adj" fmla="val 2057"/>
            </a:avLst>
          </a:prstGeom>
          <a:solidFill>
            <a:srgbClr val="0B121B"/>
          </a:solidFill>
          <a:ln w="9525">
            <a:solidFill>
              <a:srgbClr val="1E2E40"/>
            </a:solidFill>
            <a:prstDash val="solid"/>
          </a:ln>
        </p:spPr>
      </p:sp>
      <p:sp>
        <p:nvSpPr>
          <p:cNvPr id="31" name="Shape 29"/>
          <p:cNvSpPr/>
          <p:nvPr/>
        </p:nvSpPr>
        <p:spPr>
          <a:xfrm>
            <a:off x="8266176" y="2606040"/>
            <a:ext cx="3191256" cy="1097280"/>
          </a:xfrm>
          <a:prstGeom prst="rect">
            <a:avLst/>
          </a:prstGeom>
          <a:solidFill>
            <a:srgbClr val="070B11"/>
          </a:solidFill>
          <a:ln w="12700">
            <a:solidFill>
              <a:srgbClr val="1E2E40"/>
            </a:solidFill>
            <a:prstDash val="solid"/>
          </a:ln>
        </p:spPr>
      </p:sp>
      <p:sp>
        <p:nvSpPr>
          <p:cNvPr id="32" name="Shape 30"/>
          <p:cNvSpPr/>
          <p:nvPr/>
        </p:nvSpPr>
        <p:spPr>
          <a:xfrm>
            <a:off x="8449056" y="2953512"/>
            <a:ext cx="640080" cy="420624"/>
          </a:xfrm>
          <a:prstGeom prst="rect">
            <a:avLst/>
          </a:prstGeom>
          <a:solidFill>
            <a:srgbClr val="101A26"/>
          </a:solidFill>
          <a:ln w="12700">
            <a:solidFill>
              <a:srgbClr val="A9BACB"/>
            </a:solidFill>
            <a:prstDash val="solid"/>
          </a:ln>
        </p:spPr>
      </p:sp>
      <p:sp>
        <p:nvSpPr>
          <p:cNvPr id="33" name="Shape 31"/>
          <p:cNvSpPr/>
          <p:nvPr/>
        </p:nvSpPr>
        <p:spPr>
          <a:xfrm>
            <a:off x="10597896" y="2953512"/>
            <a:ext cx="640080" cy="420624"/>
          </a:xfrm>
          <a:prstGeom prst="rect">
            <a:avLst/>
          </a:prstGeom>
          <a:solidFill>
            <a:srgbClr val="101A26"/>
          </a:solidFill>
          <a:ln w="12700">
            <a:solidFill>
              <a:srgbClr val="A9BACB"/>
            </a:solidFill>
            <a:prstDash val="solid"/>
          </a:ln>
        </p:spPr>
      </p:sp>
      <p:sp>
        <p:nvSpPr>
          <p:cNvPr id="34" name="Shape 32"/>
          <p:cNvSpPr/>
          <p:nvPr/>
        </p:nvSpPr>
        <p:spPr>
          <a:xfrm>
            <a:off x="9784080" y="2697480"/>
            <a:ext cx="109728" cy="914400"/>
          </a:xfrm>
          <a:prstGeom prst="rect">
            <a:avLst/>
          </a:prstGeom>
          <a:solidFill>
            <a:srgbClr val="123A4A"/>
          </a:solidFill>
          <a:ln w="12700">
            <a:solidFill>
              <a:srgbClr val="3FD0FF"/>
            </a:solidFill>
            <a:prstDash val="solid"/>
          </a:ln>
        </p:spPr>
      </p:sp>
      <p:sp>
        <p:nvSpPr>
          <p:cNvPr id="35" name="Shape 33"/>
          <p:cNvSpPr/>
          <p:nvPr/>
        </p:nvSpPr>
        <p:spPr>
          <a:xfrm>
            <a:off x="9500616" y="3063240"/>
            <a:ext cx="676656" cy="201168"/>
          </a:xfrm>
          <a:prstGeom prst="rect">
            <a:avLst/>
          </a:prstGeom>
          <a:solidFill>
            <a:srgbClr val="0B1A24"/>
          </a:solidFill>
          <a:ln w="12700">
            <a:solidFill>
              <a:srgbClr val="3FD0FF"/>
            </a:solidFill>
            <a:prstDash val="solid"/>
          </a:ln>
        </p:spPr>
      </p:sp>
      <p:sp>
        <p:nvSpPr>
          <p:cNvPr id="36" name="Shape 34"/>
          <p:cNvSpPr/>
          <p:nvPr/>
        </p:nvSpPr>
        <p:spPr>
          <a:xfrm>
            <a:off x="9089136" y="3163824"/>
            <a:ext cx="1508760" cy="0"/>
          </a:xfrm>
          <a:prstGeom prst="line">
            <a:avLst/>
          </a:prstGeom>
          <a:noFill/>
          <a:ln w="28575">
            <a:solidFill>
              <a:srgbClr val="9C8CFF"/>
            </a:solidFill>
            <a:prstDash val="solid"/>
          </a:ln>
        </p:spPr>
      </p:sp>
      <p:sp>
        <p:nvSpPr>
          <p:cNvPr id="37" name="Text 35"/>
          <p:cNvSpPr txBox="1"/>
          <p:nvPr/>
        </p:nvSpPr>
        <p:spPr>
          <a:xfrm>
            <a:off x="8449056" y="2953512"/>
            <a:ext cx="640080" cy="420624"/>
          </a:xfrm>
          <a:prstGeom prst="rect">
            <a:avLst/>
          </a:prstGeom>
          <a:noFill/>
          <a:ln/>
        </p:spPr>
        <p:txBody>
          <a:bodyPr wrap="square" lIns="0" tIns="0" rIns="0" bIns="0" rtlCol="0" anchor="ctr"/>
          <a:lstStyle/>
          <a:p>
            <a:pPr algn="ctr" indent="0" marL="0">
              <a:buNone/>
            </a:pPr>
            <a:r>
              <a:rPr lang="en-US" sz="1400" b="1" dirty="0">
                <a:solidFill>
                  <a:srgbClr val="A9BACB"/>
                </a:solidFill>
                <a:latin typeface="Courier New" pitchFamily="34" charset="0"/>
                <a:ea typeface="Courier New" pitchFamily="34" charset="-122"/>
                <a:cs typeface="Courier New" pitchFamily="34" charset="-120"/>
              </a:rPr>
              <a:t>MC</a:t>
            </a:r>
            <a:endParaRPr lang="en-US" sz="1400" dirty="0"/>
          </a:p>
        </p:txBody>
      </p:sp>
      <p:sp>
        <p:nvSpPr>
          <p:cNvPr id="38" name="Text 36"/>
          <p:cNvSpPr txBox="1"/>
          <p:nvPr/>
        </p:nvSpPr>
        <p:spPr>
          <a:xfrm>
            <a:off x="10597896" y="2953512"/>
            <a:ext cx="640080" cy="420624"/>
          </a:xfrm>
          <a:prstGeom prst="rect">
            <a:avLst/>
          </a:prstGeom>
          <a:noFill/>
          <a:ln/>
        </p:spPr>
        <p:txBody>
          <a:bodyPr wrap="square" lIns="0" tIns="0" rIns="0" bIns="0" rtlCol="0" anchor="ctr"/>
          <a:lstStyle/>
          <a:p>
            <a:pPr algn="ctr" indent="0" marL="0">
              <a:buNone/>
            </a:pPr>
            <a:r>
              <a:rPr lang="en-US" sz="1400" b="1" dirty="0">
                <a:solidFill>
                  <a:srgbClr val="A9BACB"/>
                </a:solidFill>
                <a:latin typeface="Courier New" pitchFamily="34" charset="0"/>
                <a:ea typeface="Courier New" pitchFamily="34" charset="-122"/>
                <a:cs typeface="Courier New" pitchFamily="34" charset="-120"/>
              </a:rPr>
              <a:t>MC</a:t>
            </a:r>
            <a:endParaRPr lang="en-US" sz="1400" dirty="0"/>
          </a:p>
        </p:txBody>
      </p:sp>
      <p:sp>
        <p:nvSpPr>
          <p:cNvPr id="39" name="Text 37"/>
          <p:cNvSpPr txBox="1"/>
          <p:nvPr/>
        </p:nvSpPr>
        <p:spPr>
          <a:xfrm>
            <a:off x="8833104" y="2679192"/>
            <a:ext cx="914400" cy="256032"/>
          </a:xfrm>
          <a:prstGeom prst="rect">
            <a:avLst/>
          </a:prstGeom>
          <a:noFill/>
          <a:ln/>
        </p:spPr>
        <p:txBody>
          <a:bodyPr wrap="square" lIns="0" tIns="0" rIns="0" bIns="0" rtlCol="0" anchor="t"/>
          <a:lstStyle/>
          <a:p>
            <a:pPr algn="ctr" indent="0" marL="0">
              <a:buNone/>
            </a:pPr>
            <a:r>
              <a:rPr lang="en-US" sz="1400" b="1" dirty="0">
                <a:solidFill>
                  <a:srgbClr val="9C8CFF"/>
                </a:solidFill>
                <a:latin typeface="Courier New" pitchFamily="34" charset="0"/>
                <a:ea typeface="Courier New" pitchFamily="34" charset="-122"/>
                <a:cs typeface="Courier New" pitchFamily="34" charset="-120"/>
              </a:rPr>
              <a:t>FIBER</a:t>
            </a:r>
            <a:endParaRPr lang="en-US" sz="1400" dirty="0"/>
          </a:p>
        </p:txBody>
      </p:sp>
      <p:sp>
        <p:nvSpPr>
          <p:cNvPr id="40" name="Text 38"/>
          <p:cNvSpPr txBox="1"/>
          <p:nvPr/>
        </p:nvSpPr>
        <p:spPr>
          <a:xfrm>
            <a:off x="8311896" y="3822192"/>
            <a:ext cx="3145536" cy="365760"/>
          </a:xfrm>
          <a:prstGeom prst="rect">
            <a:avLst/>
          </a:prstGeom>
          <a:noFill/>
          <a:ln/>
        </p:spPr>
        <p:txBody>
          <a:bodyPr wrap="square" lIns="0" tIns="0" rIns="0" bIns="0" rtlCol="0" anchor="t"/>
          <a:lstStyle/>
          <a:p>
            <a:pPr indent="0" marL="0">
              <a:buNone/>
            </a:pPr>
            <a:r>
              <a:rPr lang="en-US" sz="1800" b="1" dirty="0">
                <a:solidFill>
                  <a:srgbClr val="9C8CFF"/>
                </a:solidFill>
                <a:latin typeface="Arial" pitchFamily="34" charset="0"/>
                <a:ea typeface="Arial" pitchFamily="34" charset="-122"/>
                <a:cs typeface="Arial" pitchFamily="34" charset="-120"/>
              </a:rPr>
              <a:t>Fiber entry</a:t>
            </a:r>
            <a:endParaRPr lang="en-US" sz="1800" dirty="0"/>
          </a:p>
        </p:txBody>
      </p:sp>
      <p:sp>
        <p:nvSpPr>
          <p:cNvPr id="41" name="Text 39"/>
          <p:cNvSpPr txBox="1"/>
          <p:nvPr/>
        </p:nvSpPr>
        <p:spPr>
          <a:xfrm>
            <a:off x="8311896" y="4224528"/>
            <a:ext cx="3145536" cy="1874520"/>
          </a:xfrm>
          <a:prstGeom prst="rect">
            <a:avLst/>
          </a:prstGeom>
          <a:noFill/>
          <a:ln/>
        </p:spPr>
        <p:txBody>
          <a:bodyPr wrap="square" lIns="0" tIns="0" rIns="0" bIns="0" rtlCol="0" anchor="t"/>
          <a:lstStyle/>
          <a:p>
            <a:pPr marL="342900" indent="-342900">
              <a:spcAft>
                <a:spcPts val="400"/>
              </a:spcAft>
              <a:buSzPct val="100000"/>
              <a:buChar char="▪"/>
            </a:pPr>
            <a:r>
              <a:rPr lang="en-US" sz="1400" dirty="0">
                <a:solidFill>
                  <a:srgbClr val="A9BACB"/>
                </a:solidFill>
                <a:latin typeface="Calibri" pitchFamily="34" charset="0"/>
                <a:ea typeface="Calibri" pitchFamily="34" charset="-122"/>
                <a:cs typeface="Calibri" pitchFamily="34" charset="-120"/>
              </a:rPr>
              <a:t>Convert to light; run all-dielectric fiber through a waveguide</a:t>
            </a:r>
            <a:endParaRPr lang="en-US" sz="1400" dirty="0"/>
          </a:p>
          <a:p>
            <a:pPr marL="342900" indent="-342900">
              <a:spcAft>
                <a:spcPts val="400"/>
              </a:spcAft>
              <a:buSzPct val="100000"/>
              <a:buChar char="▪"/>
            </a:pPr>
            <a:r>
              <a:rPr lang="en-US" sz="1400" dirty="0">
                <a:solidFill>
                  <a:srgbClr val="A9BACB"/>
                </a:solidFill>
                <a:latin typeface="Calibri" pitchFamily="34" charset="0"/>
                <a:ea typeface="Calibri" pitchFamily="34" charset="-122"/>
                <a:cs typeface="Calibri" pitchFamily="34" charset="-120"/>
              </a:rPr>
              <a:t>No armor, steel strength member or tracer wire</a:t>
            </a:r>
            <a:endParaRPr lang="en-US" sz="1400" dirty="0"/>
          </a:p>
          <a:p>
            <a:pPr marL="342900" indent="-342900">
              <a:spcAft>
                <a:spcPts val="400"/>
              </a:spcAft>
              <a:buSzPct val="100000"/>
              <a:buChar char="▪"/>
            </a:pPr>
            <a:r>
              <a:rPr lang="en-US" sz="1400" dirty="0">
                <a:solidFill>
                  <a:srgbClr val="A9BACB"/>
                </a:solidFill>
                <a:latin typeface="Calibri" pitchFamily="34" charset="0"/>
                <a:ea typeface="Calibri" pitchFamily="34" charset="-122"/>
                <a:cs typeface="Calibri" pitchFamily="34" charset="-120"/>
              </a:rPr>
              <a:t>Converters inside on filtered power; never PoE or copper</a:t>
            </a:r>
            <a:endParaRPr lang="en-US" sz="1400" dirty="0"/>
          </a:p>
          <a:p>
            <a:pPr marL="342900" indent="-342900">
              <a:spcAft>
                <a:spcPts val="400"/>
              </a:spcAft>
              <a:buSzPct val="100000"/>
              <a:buChar char="▪"/>
            </a:pPr>
            <a:r>
              <a:rPr lang="en-US" sz="1400" dirty="0">
                <a:solidFill>
                  <a:srgbClr val="A9BACB"/>
                </a:solidFill>
                <a:latin typeface="Calibri" pitchFamily="34" charset="0"/>
                <a:ea typeface="Calibri" pitchFamily="34" charset="-122"/>
                <a:cs typeface="Calibri" pitchFamily="34" charset="-120"/>
              </a:rPr>
              <a:t>Size tubes for spares: adding one later means a retest</a:t>
            </a:r>
            <a:endParaRPr lang="en-US" sz="14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txBox="1"/>
          <p:nvPr/>
        </p:nvSpPr>
        <p:spPr>
          <a:xfrm>
            <a:off x="548640" y="384048"/>
            <a:ext cx="8229600" cy="274320"/>
          </a:xfrm>
          <a:prstGeom prst="rect">
            <a:avLst/>
          </a:prstGeom>
          <a:noFill/>
          <a:ln/>
        </p:spPr>
        <p:txBody>
          <a:bodyPr wrap="square" lIns="0" tIns="0" rIns="0" bIns="0" rtlCol="0" anchor="t"/>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20 · INSTALLER METHODS</a:t>
            </a:r>
            <a:endParaRPr lang="en-US" sz="1400" dirty="0"/>
          </a:p>
        </p:txBody>
      </p:sp>
      <p:sp>
        <p:nvSpPr>
          <p:cNvPr id="3" name="Text 1"/>
          <p:cNvSpPr txBox="1"/>
          <p:nvPr/>
        </p:nvSpPr>
        <p:spPr>
          <a:xfrm>
            <a:off x="548640" y="676656"/>
            <a:ext cx="11091672" cy="713232"/>
          </a:xfrm>
          <a:prstGeom prst="rect">
            <a:avLst/>
          </a:prstGeom>
          <a:noFill/>
          <a:ln/>
        </p:spPr>
        <p:txBody>
          <a:bodyPr wrap="square" lIns="0" tIns="0" rIns="0" bIns="0" rtlCol="0" anchor="ctr"/>
          <a:lstStyle/>
          <a:p>
            <a:pPr indent="0" marL="0">
              <a:buNone/>
            </a:pPr>
            <a:r>
              <a:rPr lang="en-US" sz="3200" b="1" dirty="0">
                <a:solidFill>
                  <a:srgbClr val="E6EEF5"/>
                </a:solidFill>
                <a:latin typeface="Arial" pitchFamily="34" charset="0"/>
                <a:ea typeface="Arial" pitchFamily="34" charset="-122"/>
                <a:cs typeface="Arial" pitchFamily="34" charset="-120"/>
              </a:rPr>
              <a:t>Never fasten through the shield</a:t>
            </a:r>
            <a:endParaRPr lang="en-US" sz="3200" dirty="0"/>
          </a:p>
        </p:txBody>
      </p:sp>
      <p:sp>
        <p:nvSpPr>
          <p:cNvPr id="4" name="Text 2"/>
          <p:cNvSpPr txBox="1"/>
          <p:nvPr/>
        </p:nvSpPr>
        <p:spPr>
          <a:xfrm>
            <a:off x="548640" y="6382512"/>
            <a:ext cx="9692640" cy="274320"/>
          </a:xfrm>
          <a:prstGeom prst="rect">
            <a:avLst/>
          </a:prstGeom>
          <a:noFill/>
          <a:ln/>
        </p:spPr>
        <p:txBody>
          <a:bodyPr wrap="square" lIns="0" tIns="0" rIns="0" bIns="0" rtlCol="0" anchor="ctr"/>
          <a:lstStyle/>
          <a:p>
            <a:pPr indent="0" marL="0">
              <a:buNone/>
            </a:pPr>
            <a:r>
              <a:rPr lang="en-US" sz="1400" dirty="0">
                <a:solidFill>
                  <a:srgbClr val="7D90A4"/>
                </a:solidFill>
                <a:latin typeface="Calibri" pitchFamily="34" charset="0"/>
                <a:ea typeface="Calibri" pitchFamily="34" charset="-122"/>
                <a:cs typeface="Calibri" pitchFamily="34" charset="-120"/>
              </a:rPr>
              <a:t>Sources: IC Tech Spec 3.G.5 · UFC 4-010-05 3-4.4.7 · MIL-HDBK-1195 (historical) · In Compliance Magazine</a:t>
            </a:r>
            <a:endParaRPr lang="en-US" sz="1400" dirty="0"/>
          </a:p>
        </p:txBody>
      </p:sp>
      <p:sp>
        <p:nvSpPr>
          <p:cNvPr id="5" name="Text 3"/>
          <p:cNvSpPr txBox="1"/>
          <p:nvPr/>
        </p:nvSpPr>
        <p:spPr>
          <a:xfrm>
            <a:off x="10360152" y="6382512"/>
            <a:ext cx="1280160" cy="274320"/>
          </a:xfrm>
          <a:prstGeom prst="rect">
            <a:avLst/>
          </a:prstGeom>
          <a:noFill/>
          <a:ln/>
        </p:spPr>
        <p:txBody>
          <a:bodyPr wrap="square" lIns="0" tIns="0" rIns="0" bIns="0" rtlCol="0" anchor="ctr"/>
          <a:lstStyle/>
          <a:p>
            <a:pPr algn="r" indent="0" marL="0">
              <a:buNone/>
            </a:pPr>
            <a:r>
              <a:rPr lang="en-US" sz="1400" dirty="0">
                <a:solidFill>
                  <a:srgbClr val="7D90A4"/>
                </a:solidFill>
                <a:latin typeface="Courier New" pitchFamily="34" charset="0"/>
                <a:ea typeface="Courier New" pitchFamily="34" charset="-122"/>
                <a:cs typeface="Courier New" pitchFamily="34" charset="-120"/>
              </a:rPr>
              <a:t>20 / 24</a:t>
            </a:r>
            <a:endParaRPr lang="en-US" sz="1400" dirty="0"/>
          </a:p>
        </p:txBody>
      </p:sp>
      <p:sp>
        <p:nvSpPr>
          <p:cNvPr id="6" name="Shape 4"/>
          <p:cNvSpPr/>
          <p:nvPr/>
        </p:nvSpPr>
        <p:spPr>
          <a:xfrm>
            <a:off x="548640" y="1572768"/>
            <a:ext cx="5212080" cy="4599432"/>
          </a:xfrm>
          <a:prstGeom prst="roundRect">
            <a:avLst>
              <a:gd name="adj" fmla="val 1590"/>
            </a:avLst>
          </a:prstGeom>
          <a:solidFill>
            <a:srgbClr val="070B11"/>
          </a:solidFill>
          <a:ln w="9525">
            <a:solidFill>
              <a:srgbClr val="1E2E40"/>
            </a:solidFill>
            <a:prstDash val="solid"/>
          </a:ln>
        </p:spPr>
      </p:sp>
      <p:sp>
        <p:nvSpPr>
          <p:cNvPr id="7" name="Text 5"/>
          <p:cNvSpPr txBox="1"/>
          <p:nvPr/>
        </p:nvSpPr>
        <p:spPr>
          <a:xfrm>
            <a:off x="731520" y="1682496"/>
            <a:ext cx="2286000"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WALL SECTION</a:t>
            </a:r>
            <a:endParaRPr lang="en-US" sz="1400" dirty="0"/>
          </a:p>
        </p:txBody>
      </p:sp>
      <p:sp>
        <p:nvSpPr>
          <p:cNvPr id="8" name="Text 6"/>
          <p:cNvSpPr txBox="1"/>
          <p:nvPr/>
        </p:nvSpPr>
        <p:spPr>
          <a:xfrm>
            <a:off x="685800" y="2011680"/>
            <a:ext cx="685800" cy="274320"/>
          </a:xfrm>
          <a:prstGeom prst="rect">
            <a:avLst/>
          </a:prstGeom>
          <a:noFill/>
          <a:ln/>
        </p:spPr>
        <p:txBody>
          <a:bodyPr wrap="square" lIns="0" tIns="0" rIns="0" bIns="0" rtlCol="0" anchor="t"/>
          <a:lstStyle/>
          <a:p>
            <a:pPr indent="0" marL="0">
              <a:buNone/>
            </a:pPr>
            <a:r>
              <a:rPr lang="en-US" sz="1400" b="1" dirty="0">
                <a:solidFill>
                  <a:srgbClr val="7D90A4"/>
                </a:solidFill>
                <a:latin typeface="Courier New" pitchFamily="34" charset="0"/>
                <a:ea typeface="Courier New" pitchFamily="34" charset="-122"/>
                <a:cs typeface="Courier New" pitchFamily="34" charset="-120"/>
              </a:rPr>
              <a:t>OUT</a:t>
            </a:r>
            <a:endParaRPr lang="en-US" sz="1400" dirty="0"/>
          </a:p>
        </p:txBody>
      </p:sp>
      <p:sp>
        <p:nvSpPr>
          <p:cNvPr id="9" name="Text 7"/>
          <p:cNvSpPr txBox="1"/>
          <p:nvPr/>
        </p:nvSpPr>
        <p:spPr>
          <a:xfrm>
            <a:off x="1572768" y="2011680"/>
            <a:ext cx="731520" cy="274320"/>
          </a:xfrm>
          <a:prstGeom prst="rect">
            <a:avLst/>
          </a:prstGeom>
          <a:noFill/>
          <a:ln/>
        </p:spPr>
        <p:txBody>
          <a:bodyPr wrap="square" lIns="0" tIns="0" rIns="0" bIns="0" rtlCol="0" anchor="t"/>
          <a:lstStyle/>
          <a:p>
            <a:pPr indent="0" marL="0">
              <a:buNone/>
            </a:pPr>
            <a:r>
              <a:rPr lang="en-US" sz="1400" b="1" dirty="0">
                <a:solidFill>
                  <a:srgbClr val="3FD0FF"/>
                </a:solidFill>
                <a:latin typeface="Courier New" pitchFamily="34" charset="0"/>
                <a:ea typeface="Courier New" pitchFamily="34" charset="-122"/>
                <a:cs typeface="Courier New" pitchFamily="34" charset="-120"/>
              </a:rPr>
              <a:t>SCIF</a:t>
            </a:r>
            <a:endParaRPr lang="en-US" sz="1400" dirty="0"/>
          </a:p>
        </p:txBody>
      </p:sp>
      <p:sp>
        <p:nvSpPr>
          <p:cNvPr id="10" name="Shape 8"/>
          <p:cNvSpPr/>
          <p:nvPr/>
        </p:nvSpPr>
        <p:spPr>
          <a:xfrm>
            <a:off x="1097280" y="2286000"/>
            <a:ext cx="182880" cy="3611880"/>
          </a:xfrm>
          <a:prstGeom prst="rect">
            <a:avLst/>
          </a:prstGeom>
          <a:solidFill>
            <a:srgbClr val="2C3D4F"/>
          </a:solidFill>
          <a:ln/>
        </p:spPr>
      </p:sp>
      <p:sp>
        <p:nvSpPr>
          <p:cNvPr id="11" name="Shape 9"/>
          <p:cNvSpPr/>
          <p:nvPr/>
        </p:nvSpPr>
        <p:spPr>
          <a:xfrm>
            <a:off x="1280160" y="2286000"/>
            <a:ext cx="73152" cy="3611880"/>
          </a:xfrm>
          <a:prstGeom prst="rect">
            <a:avLst/>
          </a:prstGeom>
          <a:solidFill>
            <a:srgbClr val="3FD0FF"/>
          </a:solidFill>
          <a:ln/>
        </p:spPr>
      </p:sp>
      <p:sp>
        <p:nvSpPr>
          <p:cNvPr id="12" name="Shape 10"/>
          <p:cNvSpPr/>
          <p:nvPr/>
        </p:nvSpPr>
        <p:spPr>
          <a:xfrm>
            <a:off x="1353312" y="2286000"/>
            <a:ext cx="182880" cy="3611880"/>
          </a:xfrm>
          <a:prstGeom prst="rect">
            <a:avLst/>
          </a:prstGeom>
          <a:solidFill>
            <a:srgbClr val="3A4E63"/>
          </a:solidFill>
          <a:ln/>
        </p:spPr>
      </p:sp>
      <p:sp>
        <p:nvSpPr>
          <p:cNvPr id="13" name="Shape 11"/>
          <p:cNvSpPr/>
          <p:nvPr/>
        </p:nvSpPr>
        <p:spPr>
          <a:xfrm>
            <a:off x="1536192" y="2651760"/>
            <a:ext cx="502920" cy="640080"/>
          </a:xfrm>
          <a:prstGeom prst="rect">
            <a:avLst/>
          </a:prstGeom>
          <a:solidFill>
            <a:srgbClr val="101A26"/>
          </a:solidFill>
          <a:ln w="15875">
            <a:solidFill>
              <a:srgbClr val="FF5A5F"/>
            </a:solidFill>
            <a:prstDash val="solid"/>
          </a:ln>
        </p:spPr>
      </p:sp>
      <p:sp>
        <p:nvSpPr>
          <p:cNvPr id="14" name="Shape 12"/>
          <p:cNvSpPr/>
          <p:nvPr/>
        </p:nvSpPr>
        <p:spPr>
          <a:xfrm>
            <a:off x="1005840" y="2971800"/>
            <a:ext cx="731520" cy="0"/>
          </a:xfrm>
          <a:prstGeom prst="line">
            <a:avLst/>
          </a:prstGeom>
          <a:noFill/>
          <a:ln w="38100">
            <a:solidFill>
              <a:srgbClr val="FF5A5F"/>
            </a:solidFill>
            <a:prstDash val="solid"/>
          </a:ln>
        </p:spPr>
      </p:sp>
      <p:sp>
        <p:nvSpPr>
          <p:cNvPr id="15" name="Shape 13"/>
          <p:cNvSpPr/>
          <p:nvPr/>
        </p:nvSpPr>
        <p:spPr>
          <a:xfrm>
            <a:off x="1719072" y="2862072"/>
            <a:ext cx="73152" cy="219456"/>
          </a:xfrm>
          <a:prstGeom prst="rect">
            <a:avLst/>
          </a:prstGeom>
          <a:solidFill>
            <a:srgbClr val="FF5A5F"/>
          </a:solidFill>
          <a:ln/>
        </p:spPr>
      </p:sp>
      <p:sp>
        <p:nvSpPr>
          <p:cNvPr id="16" name="Shape 14"/>
          <p:cNvSpPr/>
          <p:nvPr/>
        </p:nvSpPr>
        <p:spPr>
          <a:xfrm>
            <a:off x="1143000" y="2313432"/>
            <a:ext cx="310896" cy="310896"/>
          </a:xfrm>
          <a:prstGeom prst="ellipse">
            <a:avLst/>
          </a:prstGeom>
          <a:solidFill>
            <a:srgbClr val="FF5A5F"/>
          </a:solidFill>
          <a:ln w="12700">
            <a:solidFill>
              <a:srgbClr val="FF5A5F"/>
            </a:solidFill>
            <a:prstDash val="solid"/>
          </a:ln>
        </p:spPr>
      </p:sp>
      <p:sp>
        <p:nvSpPr>
          <p:cNvPr id="17" name="Text 15"/>
          <p:cNvSpPr txBox="1"/>
          <p:nvPr/>
        </p:nvSpPr>
        <p:spPr>
          <a:xfrm>
            <a:off x="1143000" y="2313432"/>
            <a:ext cx="310896" cy="310896"/>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a:t>
            </a:r>
            <a:endParaRPr lang="en-US" sz="1400" dirty="0"/>
          </a:p>
        </p:txBody>
      </p:sp>
      <p:sp>
        <p:nvSpPr>
          <p:cNvPr id="18" name="Text 16"/>
          <p:cNvSpPr txBox="1"/>
          <p:nvPr/>
        </p:nvSpPr>
        <p:spPr>
          <a:xfrm>
            <a:off x="2560320" y="2514600"/>
            <a:ext cx="3063240" cy="914400"/>
          </a:xfrm>
          <a:prstGeom prst="rect">
            <a:avLst/>
          </a:prstGeom>
          <a:noFill/>
          <a:ln/>
        </p:spPr>
        <p:txBody>
          <a:bodyPr wrap="square" lIns="0" tIns="0" rIns="0" bIns="0" rtlCol="0" anchor="t"/>
          <a:lstStyle/>
          <a:p>
            <a:pPr indent="0" marL="0">
              <a:buNone/>
            </a:pPr>
            <a:r>
              <a:rPr lang="en-US" sz="1400" b="1" dirty="0">
                <a:solidFill>
                  <a:srgbClr val="FF5A5F"/>
                </a:solidFill>
                <a:latin typeface="Calibri" pitchFamily="34" charset="0"/>
                <a:ea typeface="Calibri" pitchFamily="34" charset="-122"/>
                <a:cs typeface="Calibri" pitchFamily="34" charset="-120"/>
              </a:rPr>
              <a:t>Wrong: </a:t>
            </a:r>
            <a:pPr indent="0" marL="0">
              <a:buNone/>
            </a:pPr>
            <a:r>
              <a:rPr lang="en-US" sz="1400" dirty="0">
                <a:solidFill>
                  <a:srgbClr val="E6EEF5"/>
                </a:solidFill>
                <a:latin typeface="Calibri" pitchFamily="34" charset="0"/>
                <a:ea typeface="Calibri" pitchFamily="34" charset="-122"/>
                <a:cs typeface="Calibri" pitchFamily="34" charset="-120"/>
              </a:rPr>
              <a:t>a screw, anchor or hanger through the shield leaves a hole RF leaks through</a:t>
            </a:r>
            <a:endParaRPr lang="en-US" sz="1400" dirty="0"/>
          </a:p>
        </p:txBody>
      </p:sp>
      <p:sp>
        <p:nvSpPr>
          <p:cNvPr id="19" name="Shape 17"/>
          <p:cNvSpPr/>
          <p:nvPr/>
        </p:nvSpPr>
        <p:spPr>
          <a:xfrm>
            <a:off x="1536192" y="3840480"/>
            <a:ext cx="201168" cy="1965960"/>
          </a:xfrm>
          <a:prstGeom prst="rect">
            <a:avLst/>
          </a:prstGeom>
          <a:solidFill>
            <a:srgbClr val="5B7087"/>
          </a:solidFill>
          <a:ln/>
        </p:spPr>
      </p:sp>
      <p:sp>
        <p:nvSpPr>
          <p:cNvPr id="20" name="Shape 18"/>
          <p:cNvSpPr/>
          <p:nvPr/>
        </p:nvSpPr>
        <p:spPr>
          <a:xfrm>
            <a:off x="1737360" y="3840480"/>
            <a:ext cx="128016" cy="1965960"/>
          </a:xfrm>
          <a:prstGeom prst="rect">
            <a:avLst/>
          </a:prstGeom>
          <a:solidFill>
            <a:srgbClr val="3A4E63"/>
          </a:solidFill>
          <a:ln/>
        </p:spPr>
      </p:sp>
      <p:sp>
        <p:nvSpPr>
          <p:cNvPr id="21" name="Shape 19"/>
          <p:cNvSpPr/>
          <p:nvPr/>
        </p:nvSpPr>
        <p:spPr>
          <a:xfrm>
            <a:off x="1865376" y="4297680"/>
            <a:ext cx="502920" cy="594360"/>
          </a:xfrm>
          <a:prstGeom prst="rect">
            <a:avLst/>
          </a:prstGeom>
          <a:solidFill>
            <a:srgbClr val="101A26"/>
          </a:solidFill>
          <a:ln w="15875">
            <a:solidFill>
              <a:srgbClr val="3DDC97"/>
            </a:solidFill>
            <a:prstDash val="solid"/>
          </a:ln>
        </p:spPr>
      </p:sp>
      <p:sp>
        <p:nvSpPr>
          <p:cNvPr id="22" name="Shape 20"/>
          <p:cNvSpPr/>
          <p:nvPr/>
        </p:nvSpPr>
        <p:spPr>
          <a:xfrm>
            <a:off x="1636776" y="4590288"/>
            <a:ext cx="466344" cy="0"/>
          </a:xfrm>
          <a:prstGeom prst="line">
            <a:avLst/>
          </a:prstGeom>
          <a:noFill/>
          <a:ln w="31750">
            <a:solidFill>
              <a:srgbClr val="3DDC97"/>
            </a:solidFill>
            <a:prstDash val="solid"/>
          </a:ln>
        </p:spPr>
      </p:sp>
      <p:sp>
        <p:nvSpPr>
          <p:cNvPr id="23" name="Shape 21"/>
          <p:cNvSpPr/>
          <p:nvPr/>
        </p:nvSpPr>
        <p:spPr>
          <a:xfrm>
            <a:off x="1143000" y="3886200"/>
            <a:ext cx="310896" cy="310896"/>
          </a:xfrm>
          <a:prstGeom prst="ellipse">
            <a:avLst/>
          </a:prstGeom>
          <a:solidFill>
            <a:srgbClr val="3DDC97"/>
          </a:solidFill>
          <a:ln w="12700">
            <a:solidFill>
              <a:srgbClr val="3DDC97"/>
            </a:solidFill>
            <a:prstDash val="solid"/>
          </a:ln>
        </p:spPr>
      </p:sp>
      <p:sp>
        <p:nvSpPr>
          <p:cNvPr id="24" name="Text 22"/>
          <p:cNvSpPr txBox="1"/>
          <p:nvPr/>
        </p:nvSpPr>
        <p:spPr>
          <a:xfrm>
            <a:off x="1143000" y="3886200"/>
            <a:ext cx="310896" cy="310896"/>
          </a:xfrm>
          <a:prstGeom prst="rect">
            <a:avLst/>
          </a:prstGeom>
          <a:noFill/>
          <a:ln/>
        </p:spPr>
        <p:txBody>
          <a:bodyPr wrap="square" lIns="0" tIns="0" rIns="0" bIns="0" rtlCol="0" anchor="ctr"/>
          <a:lstStyle/>
          <a:p>
            <a:pPr algn="ctr" indent="0" marL="0">
              <a:buNone/>
            </a:pPr>
            <a:r>
              <a:rPr lang="en-US" sz="1400" b="1" dirty="0">
                <a:solidFill>
                  <a:srgbClr val="0B121B"/>
                </a:solidFill>
                <a:latin typeface="Arial" pitchFamily="34" charset="0"/>
                <a:ea typeface="Arial" pitchFamily="34" charset="-122"/>
                <a:cs typeface="Arial" pitchFamily="34" charset="-120"/>
              </a:rPr>
              <a:t>✓</a:t>
            </a:r>
            <a:endParaRPr lang="en-US" sz="1400" dirty="0"/>
          </a:p>
        </p:txBody>
      </p:sp>
      <p:sp>
        <p:nvSpPr>
          <p:cNvPr id="25" name="Text 23"/>
          <p:cNvSpPr txBox="1"/>
          <p:nvPr/>
        </p:nvSpPr>
        <p:spPr>
          <a:xfrm>
            <a:off x="2560320" y="4069080"/>
            <a:ext cx="3063240" cy="914400"/>
          </a:xfrm>
          <a:prstGeom prst="rect">
            <a:avLst/>
          </a:prstGeom>
          <a:noFill/>
          <a:ln/>
        </p:spPr>
        <p:txBody>
          <a:bodyPr wrap="square" lIns="0" tIns="0" rIns="0" bIns="0" rtlCol="0" anchor="t"/>
          <a:lstStyle/>
          <a:p>
            <a:pPr indent="0" marL="0">
              <a:buNone/>
            </a:pPr>
            <a:r>
              <a:rPr lang="en-US" sz="1400" b="1" dirty="0">
                <a:solidFill>
                  <a:srgbClr val="3DDC97"/>
                </a:solidFill>
                <a:latin typeface="Calibri" pitchFamily="34" charset="0"/>
                <a:ea typeface="Calibri" pitchFamily="34" charset="-122"/>
                <a:cs typeface="Calibri" pitchFamily="34" charset="-120"/>
              </a:rPr>
              <a:t>Right: </a:t>
            </a:r>
            <a:pPr indent="0" marL="0">
              <a:buNone/>
            </a:pPr>
            <a:r>
              <a:rPr lang="en-US" sz="1400" dirty="0">
                <a:solidFill>
                  <a:srgbClr val="E6EEF5"/>
                </a:solidFill>
                <a:latin typeface="Calibri" pitchFamily="34" charset="0"/>
                <a:ea typeface="Calibri" pitchFamily="34" charset="-122"/>
                <a:cs typeface="Calibri" pitchFamily="34" charset="-120"/>
              </a:rPr>
              <a:t>a furred wall on stand-offs, or surface raceway; fasteners stop short of the shield</a:t>
            </a:r>
            <a:endParaRPr lang="en-US" sz="1400" dirty="0"/>
          </a:p>
        </p:txBody>
      </p:sp>
      <p:sp>
        <p:nvSpPr>
          <p:cNvPr id="26" name="Text 24"/>
          <p:cNvSpPr txBox="1"/>
          <p:nvPr/>
        </p:nvSpPr>
        <p:spPr>
          <a:xfrm>
            <a:off x="2560320" y="5257800"/>
            <a:ext cx="3063240" cy="777240"/>
          </a:xfrm>
          <a:prstGeom prst="rect">
            <a:avLst/>
          </a:prstGeom>
          <a:noFill/>
          <a:ln/>
        </p:spPr>
        <p:txBody>
          <a:bodyPr wrap="square" lIns="0" tIns="0" rIns="0" bIns="0" rtlCol="0" anchor="t"/>
          <a:lstStyle/>
          <a:p>
            <a:pPr indent="0" marL="0">
              <a:buNone/>
            </a:pPr>
            <a:r>
              <a:rPr lang="en-US" sz="1400" dirty="0">
                <a:solidFill>
                  <a:srgbClr val="3FD0FF"/>
                </a:solidFill>
                <a:latin typeface="Calibri" pitchFamily="34" charset="0"/>
                <a:ea typeface="Calibri" pitchFamily="34" charset="-122"/>
                <a:cs typeface="Calibri" pitchFamily="34" charset="-120"/>
              </a:rPr>
              <a:t>Leaks can’t be seen, only measured. Any new penetration means review, then retest.</a:t>
            </a:r>
            <a:endParaRPr lang="en-US" sz="1400" dirty="0"/>
          </a:p>
        </p:txBody>
      </p:sp>
      <p:sp>
        <p:nvSpPr>
          <p:cNvPr id="27" name="Shape 25"/>
          <p:cNvSpPr/>
          <p:nvPr/>
        </p:nvSpPr>
        <p:spPr>
          <a:xfrm>
            <a:off x="6035040" y="1572768"/>
            <a:ext cx="2724912" cy="4599432"/>
          </a:xfrm>
          <a:prstGeom prst="roundRect">
            <a:avLst>
              <a:gd name="adj" fmla="val 2685"/>
            </a:avLst>
          </a:prstGeom>
          <a:solidFill>
            <a:srgbClr val="0F2A22"/>
          </a:solidFill>
          <a:ln w="9525">
            <a:solidFill>
              <a:srgbClr val="1F5A45"/>
            </a:solidFill>
            <a:prstDash val="solid"/>
          </a:ln>
        </p:spPr>
      </p:sp>
      <p:pic>
        <p:nvPicPr>
          <p:cNvPr id="28" name="Image 0" descr="preencoded.png">    </p:cNvPr>
          <p:cNvPicPr>
            <a:picLocks noChangeAspect="1"/>
          </p:cNvPicPr>
          <p:nvPr/>
        </p:nvPicPr>
        <p:blipFill>
          <a:blip r:embed="rId1"/>
          <a:stretch>
            <a:fillRect/>
          </a:stretch>
        </p:blipFill>
        <p:spPr>
          <a:xfrm>
            <a:off x="6236208" y="1755648"/>
            <a:ext cx="365760" cy="365760"/>
          </a:xfrm>
          <a:prstGeom prst="rect">
            <a:avLst/>
          </a:prstGeom>
        </p:spPr>
      </p:pic>
      <p:sp>
        <p:nvSpPr>
          <p:cNvPr id="29" name="Text 26"/>
          <p:cNvSpPr txBox="1"/>
          <p:nvPr/>
        </p:nvSpPr>
        <p:spPr>
          <a:xfrm>
            <a:off x="6720840" y="1719072"/>
            <a:ext cx="1828800" cy="438912"/>
          </a:xfrm>
          <a:prstGeom prst="rect">
            <a:avLst/>
          </a:prstGeom>
          <a:noFill/>
          <a:ln/>
        </p:spPr>
        <p:txBody>
          <a:bodyPr wrap="square" lIns="0" tIns="0" rIns="0" bIns="0" rtlCol="0" anchor="ctr"/>
          <a:lstStyle/>
          <a:p>
            <a:pPr indent="0" marL="0">
              <a:buNone/>
            </a:pPr>
            <a:r>
              <a:rPr lang="en-US" sz="2200" b="1" dirty="0">
                <a:solidFill>
                  <a:srgbClr val="3DDC97"/>
                </a:solidFill>
                <a:latin typeface="Arial" pitchFamily="34" charset="0"/>
                <a:ea typeface="Arial" pitchFamily="34" charset="-122"/>
                <a:cs typeface="Arial" pitchFamily="34" charset="-120"/>
              </a:rPr>
              <a:t>Do</a:t>
            </a:r>
            <a:endParaRPr lang="en-US" sz="2200" dirty="0"/>
          </a:p>
        </p:txBody>
      </p:sp>
      <p:sp>
        <p:nvSpPr>
          <p:cNvPr id="30" name="Text 27"/>
          <p:cNvSpPr txBox="1"/>
          <p:nvPr/>
        </p:nvSpPr>
        <p:spPr>
          <a:xfrm>
            <a:off x="6236208" y="2377440"/>
            <a:ext cx="2359152" cy="3657600"/>
          </a:xfrm>
          <a:prstGeom prst="rect">
            <a:avLst/>
          </a:prstGeom>
          <a:noFill/>
          <a:ln/>
        </p:spPr>
        <p:txBody>
          <a:bodyPr wrap="square" lIns="0" tIns="0" rIns="0" bIns="0" rtlCol="0" anchor="t"/>
          <a:lstStyle/>
          <a:p>
            <a:pPr marL="342900" indent="-342900">
              <a:spcAft>
                <a:spcPts val="1800"/>
              </a:spcAft>
              <a:buSzPct val="100000"/>
              <a:buChar char="▪"/>
            </a:pPr>
            <a:r>
              <a:rPr lang="en-US" sz="1500" dirty="0">
                <a:solidFill>
                  <a:srgbClr val="E6EEF5"/>
                </a:solidFill>
                <a:latin typeface="Calibri" pitchFamily="34" charset="0"/>
                <a:ea typeface="Calibri" pitchFamily="34" charset="-122"/>
                <a:cs typeface="Calibri" pitchFamily="34" charset="-120"/>
              </a:rPr>
              <a:t>Surface-mount, use raceway, or build a furred wall</a:t>
            </a:r>
            <a:endParaRPr lang="en-US" sz="1500" dirty="0"/>
          </a:p>
          <a:p>
            <a:pPr marL="342900" indent="-342900">
              <a:spcAft>
                <a:spcPts val="1800"/>
              </a:spcAft>
              <a:buSzPct val="100000"/>
              <a:buChar char="▪"/>
            </a:pPr>
            <a:r>
              <a:rPr lang="en-US" sz="1500" dirty="0">
                <a:solidFill>
                  <a:srgbClr val="E6EEF5"/>
                </a:solidFill>
                <a:latin typeface="Calibri" pitchFamily="34" charset="0"/>
                <a:ea typeface="Calibri" pitchFamily="34" charset="-122"/>
                <a:cs typeface="Calibri" pitchFamily="34" charset="-120"/>
              </a:rPr>
              <a:t>Mount door switches on maker brackets on the protected side</a:t>
            </a:r>
            <a:endParaRPr lang="en-US" sz="1500" dirty="0"/>
          </a:p>
          <a:p>
            <a:pPr marL="342900" indent="-342900">
              <a:spcAft>
                <a:spcPts val="1800"/>
              </a:spcAft>
              <a:buSzPct val="100000"/>
              <a:buChar char="▪"/>
            </a:pPr>
            <a:r>
              <a:rPr lang="en-US" sz="1500" dirty="0">
                <a:solidFill>
                  <a:srgbClr val="E6EEF5"/>
                </a:solidFill>
                <a:latin typeface="Calibri" pitchFamily="34" charset="0"/>
                <a:ea typeface="Calibri" pitchFamily="34" charset="-122"/>
                <a:cs typeface="Calibri" pitchFamily="34" charset="-120"/>
              </a:rPr>
              <a:t>Route low-voltage cable to the single entry point</a:t>
            </a:r>
            <a:endParaRPr lang="en-US" sz="1500" dirty="0"/>
          </a:p>
          <a:p>
            <a:pPr marL="342900" indent="-342900">
              <a:spcAft>
                <a:spcPts val="1800"/>
              </a:spcAft>
              <a:buSzPct val="100000"/>
              <a:buChar char="▪"/>
            </a:pPr>
            <a:r>
              <a:rPr lang="en-US" sz="1500" dirty="0">
                <a:solidFill>
                  <a:srgbClr val="E6EEF5"/>
                </a:solidFill>
                <a:latin typeface="Calibri" pitchFamily="34" charset="0"/>
                <a:ea typeface="Calibri" pitchFamily="34" charset="-122"/>
                <a:cs typeface="Calibri" pitchFamily="34" charset="-120"/>
              </a:rPr>
              <a:t>Report an accidental hole: vendor repair, then retest</a:t>
            </a:r>
            <a:endParaRPr lang="en-US" sz="1500" dirty="0"/>
          </a:p>
        </p:txBody>
      </p:sp>
      <p:sp>
        <p:nvSpPr>
          <p:cNvPr id="31" name="Shape 28"/>
          <p:cNvSpPr/>
          <p:nvPr/>
        </p:nvSpPr>
        <p:spPr>
          <a:xfrm>
            <a:off x="8869680" y="1572768"/>
            <a:ext cx="2724912" cy="4599432"/>
          </a:xfrm>
          <a:prstGeom prst="roundRect">
            <a:avLst>
              <a:gd name="adj" fmla="val 2685"/>
            </a:avLst>
          </a:prstGeom>
          <a:solidFill>
            <a:srgbClr val="2E1417"/>
          </a:solidFill>
          <a:ln w="9525">
            <a:solidFill>
              <a:srgbClr val="5A2528"/>
            </a:solidFill>
            <a:prstDash val="solid"/>
          </a:ln>
        </p:spPr>
      </p:sp>
      <p:pic>
        <p:nvPicPr>
          <p:cNvPr id="32" name="Image 1" descr="preencoded.png">    </p:cNvPr>
          <p:cNvPicPr>
            <a:picLocks noChangeAspect="1"/>
          </p:cNvPicPr>
          <p:nvPr/>
        </p:nvPicPr>
        <p:blipFill>
          <a:blip r:embed="rId2"/>
          <a:stretch>
            <a:fillRect/>
          </a:stretch>
        </p:blipFill>
        <p:spPr>
          <a:xfrm>
            <a:off x="9070848" y="1755648"/>
            <a:ext cx="365760" cy="365760"/>
          </a:xfrm>
          <a:prstGeom prst="rect">
            <a:avLst/>
          </a:prstGeom>
        </p:spPr>
      </p:pic>
      <p:sp>
        <p:nvSpPr>
          <p:cNvPr id="33" name="Text 29"/>
          <p:cNvSpPr txBox="1"/>
          <p:nvPr/>
        </p:nvSpPr>
        <p:spPr>
          <a:xfrm>
            <a:off x="9555480" y="1719072"/>
            <a:ext cx="1828800" cy="438912"/>
          </a:xfrm>
          <a:prstGeom prst="rect">
            <a:avLst/>
          </a:prstGeom>
          <a:noFill/>
          <a:ln/>
        </p:spPr>
        <p:txBody>
          <a:bodyPr wrap="square" lIns="0" tIns="0" rIns="0" bIns="0" rtlCol="0" anchor="ctr"/>
          <a:lstStyle/>
          <a:p>
            <a:pPr indent="0" marL="0">
              <a:buNone/>
            </a:pPr>
            <a:r>
              <a:rPr lang="en-US" sz="2200" b="1" dirty="0">
                <a:solidFill>
                  <a:srgbClr val="FF5A5F"/>
                </a:solidFill>
                <a:latin typeface="Arial" pitchFamily="34" charset="0"/>
                <a:ea typeface="Arial" pitchFamily="34" charset="-122"/>
                <a:cs typeface="Arial" pitchFamily="34" charset="-120"/>
              </a:rPr>
              <a:t>Don’t</a:t>
            </a:r>
            <a:endParaRPr lang="en-US" sz="2200" dirty="0"/>
          </a:p>
        </p:txBody>
      </p:sp>
      <p:sp>
        <p:nvSpPr>
          <p:cNvPr id="34" name="Text 30"/>
          <p:cNvSpPr txBox="1"/>
          <p:nvPr/>
        </p:nvSpPr>
        <p:spPr>
          <a:xfrm>
            <a:off x="9070848" y="2377440"/>
            <a:ext cx="2359152" cy="3657600"/>
          </a:xfrm>
          <a:prstGeom prst="rect">
            <a:avLst/>
          </a:prstGeom>
          <a:noFill/>
          <a:ln/>
        </p:spPr>
        <p:txBody>
          <a:bodyPr wrap="square" lIns="0" tIns="0" rIns="0" bIns="0" rtlCol="0" anchor="t"/>
          <a:lstStyle/>
          <a:p>
            <a:pPr marL="342900" indent="-342900">
              <a:spcAft>
                <a:spcPts val="1800"/>
              </a:spcAft>
              <a:buSzPct val="100000"/>
              <a:buChar char="▪"/>
            </a:pPr>
            <a:r>
              <a:rPr lang="en-US" sz="1500" dirty="0">
                <a:solidFill>
                  <a:srgbClr val="E6EEF5"/>
                </a:solidFill>
                <a:latin typeface="Calibri" pitchFamily="34" charset="0"/>
                <a:ea typeface="Calibri" pitchFamily="34" charset="-122"/>
                <a:cs typeface="Calibri" pitchFamily="34" charset="-120"/>
              </a:rPr>
              <a:t>Drive screws, anchors, powder pins or hanger rods through foil or steel</a:t>
            </a:r>
            <a:endParaRPr lang="en-US" sz="1500" dirty="0"/>
          </a:p>
          <a:p>
            <a:pPr marL="342900" indent="-342900">
              <a:spcAft>
                <a:spcPts val="1800"/>
              </a:spcAft>
              <a:buSzPct val="100000"/>
              <a:buChar char="▪"/>
            </a:pPr>
            <a:r>
              <a:rPr lang="en-US" sz="1500" dirty="0">
                <a:solidFill>
                  <a:srgbClr val="E6EEF5"/>
                </a:solidFill>
                <a:latin typeface="Calibri" pitchFamily="34" charset="0"/>
                <a:ea typeface="Calibri" pitchFamily="34" charset="-122"/>
                <a:cs typeface="Calibri" pitchFamily="34" charset="-120"/>
              </a:rPr>
              <a:t>Recess boxes or panels in a perimeter wall</a:t>
            </a:r>
            <a:endParaRPr lang="en-US" sz="1500" dirty="0"/>
          </a:p>
          <a:p>
            <a:pPr marL="342900" indent="-342900">
              <a:spcAft>
                <a:spcPts val="1800"/>
              </a:spcAft>
              <a:buSzPct val="100000"/>
              <a:buChar char="▪"/>
            </a:pPr>
            <a:r>
              <a:rPr lang="en-US" sz="1500" dirty="0">
                <a:solidFill>
                  <a:srgbClr val="E6EEF5"/>
                </a:solidFill>
                <a:latin typeface="Calibri" pitchFamily="34" charset="0"/>
                <a:ea typeface="Calibri" pitchFamily="34" charset="-122"/>
                <a:cs typeface="Calibri" pitchFamily="34" charset="-120"/>
              </a:rPr>
              <a:t>Caulk over a shield hole</a:t>
            </a:r>
            <a:endParaRPr lang="en-US" sz="1500" dirty="0"/>
          </a:p>
          <a:p>
            <a:pPr marL="342900" indent="-342900">
              <a:spcAft>
                <a:spcPts val="1800"/>
              </a:spcAft>
              <a:buSzPct val="100000"/>
              <a:buChar char="▪"/>
            </a:pPr>
            <a:r>
              <a:rPr lang="en-US" sz="1500" dirty="0">
                <a:solidFill>
                  <a:srgbClr val="E6EEF5"/>
                </a:solidFill>
                <a:latin typeface="Calibri" pitchFamily="34" charset="0"/>
                <a:ea typeface="Calibri" pitchFamily="34" charset="-122"/>
                <a:cs typeface="Calibri" pitchFamily="34" charset="-120"/>
              </a:rPr>
              <a:t>Pass copper, PoE or steel-member fiber through a waveguide</a:t>
            </a:r>
            <a:endParaRPr lang="en-US" sz="15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txBox="1"/>
          <p:nvPr/>
        </p:nvSpPr>
        <p:spPr>
          <a:xfrm>
            <a:off x="548640" y="384048"/>
            <a:ext cx="8229600" cy="274320"/>
          </a:xfrm>
          <a:prstGeom prst="rect">
            <a:avLst/>
          </a:prstGeom>
          <a:noFill/>
          <a:ln/>
        </p:spPr>
        <p:txBody>
          <a:bodyPr wrap="square" lIns="0" tIns="0" rIns="0" bIns="0" rtlCol="0" anchor="t"/>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21 · PEDS AND TELECOM</a:t>
            </a:r>
            <a:endParaRPr lang="en-US" sz="1400" dirty="0"/>
          </a:p>
        </p:txBody>
      </p:sp>
      <p:sp>
        <p:nvSpPr>
          <p:cNvPr id="3" name="Text 1"/>
          <p:cNvSpPr txBox="1"/>
          <p:nvPr/>
        </p:nvSpPr>
        <p:spPr>
          <a:xfrm>
            <a:off x="548640" y="676656"/>
            <a:ext cx="11091672" cy="713232"/>
          </a:xfrm>
          <a:prstGeom prst="rect">
            <a:avLst/>
          </a:prstGeom>
          <a:noFill/>
          <a:ln/>
        </p:spPr>
        <p:txBody>
          <a:bodyPr wrap="square" lIns="0" tIns="0" rIns="0" bIns="0" rtlCol="0" anchor="ctr"/>
          <a:lstStyle/>
          <a:p>
            <a:pPr indent="0" marL="0">
              <a:buNone/>
            </a:pPr>
            <a:r>
              <a:rPr lang="en-US" sz="3200" b="1" dirty="0">
                <a:solidFill>
                  <a:srgbClr val="E6EEF5"/>
                </a:solidFill>
                <a:latin typeface="Arial" pitchFamily="34" charset="0"/>
                <a:ea typeface="Arial" pitchFamily="34" charset="-122"/>
                <a:cs typeface="Arial" pitchFamily="34" charset="-120"/>
              </a:rPr>
              <a:t>PEDs, detection and telecom</a:t>
            </a:r>
            <a:endParaRPr lang="en-US" sz="3200" dirty="0"/>
          </a:p>
        </p:txBody>
      </p:sp>
      <p:sp>
        <p:nvSpPr>
          <p:cNvPr id="4" name="Text 2"/>
          <p:cNvSpPr txBox="1"/>
          <p:nvPr/>
        </p:nvSpPr>
        <p:spPr>
          <a:xfrm>
            <a:off x="548640" y="6382512"/>
            <a:ext cx="9692640" cy="274320"/>
          </a:xfrm>
          <a:prstGeom prst="rect">
            <a:avLst/>
          </a:prstGeom>
          <a:noFill/>
          <a:ln/>
        </p:spPr>
        <p:txBody>
          <a:bodyPr wrap="square" lIns="0" tIns="0" rIns="0" bIns="0" rtlCol="0" anchor="ctr"/>
          <a:lstStyle/>
          <a:p>
            <a:pPr indent="0" marL="0">
              <a:buNone/>
            </a:pPr>
            <a:r>
              <a:rPr lang="en-US" sz="1400" dirty="0">
                <a:solidFill>
                  <a:srgbClr val="7D90A4"/>
                </a:solidFill>
                <a:latin typeface="Calibri" pitchFamily="34" charset="0"/>
                <a:ea typeface="Calibri" pitchFamily="34" charset="-122"/>
                <a:cs typeface="Calibri" pitchFamily="34" charset="-120"/>
              </a:rPr>
              <a:t>Sources: ICS 705-1 §G.2 · UFC 4-010-05 3-4.7, 3-4.17.2 · SECDEF memo (30 Jun 2023) · FFC v1.5 §F–G</a:t>
            </a:r>
            <a:endParaRPr lang="en-US" sz="1400" dirty="0"/>
          </a:p>
        </p:txBody>
      </p:sp>
      <p:sp>
        <p:nvSpPr>
          <p:cNvPr id="5" name="Text 3"/>
          <p:cNvSpPr txBox="1"/>
          <p:nvPr/>
        </p:nvSpPr>
        <p:spPr>
          <a:xfrm>
            <a:off x="10360152" y="6382512"/>
            <a:ext cx="1280160" cy="274320"/>
          </a:xfrm>
          <a:prstGeom prst="rect">
            <a:avLst/>
          </a:prstGeom>
          <a:noFill/>
          <a:ln/>
        </p:spPr>
        <p:txBody>
          <a:bodyPr wrap="square" lIns="0" tIns="0" rIns="0" bIns="0" rtlCol="0" anchor="ctr"/>
          <a:lstStyle/>
          <a:p>
            <a:pPr algn="r" indent="0" marL="0">
              <a:buNone/>
            </a:pPr>
            <a:r>
              <a:rPr lang="en-US" sz="1400" dirty="0">
                <a:solidFill>
                  <a:srgbClr val="7D90A4"/>
                </a:solidFill>
                <a:latin typeface="Courier New" pitchFamily="34" charset="0"/>
                <a:ea typeface="Courier New" pitchFamily="34" charset="-122"/>
                <a:cs typeface="Courier New" pitchFamily="34" charset="-120"/>
              </a:rPr>
              <a:t>21 / 24</a:t>
            </a:r>
            <a:endParaRPr lang="en-US" sz="1400" dirty="0"/>
          </a:p>
        </p:txBody>
      </p:sp>
      <p:sp>
        <p:nvSpPr>
          <p:cNvPr id="6" name="Shape 4"/>
          <p:cNvSpPr/>
          <p:nvPr/>
        </p:nvSpPr>
        <p:spPr>
          <a:xfrm>
            <a:off x="548640" y="1572768"/>
            <a:ext cx="3557016" cy="3749040"/>
          </a:xfrm>
          <a:prstGeom prst="roundRect">
            <a:avLst>
              <a:gd name="adj" fmla="val 2057"/>
            </a:avLst>
          </a:prstGeom>
          <a:solidFill>
            <a:srgbClr val="0B121B"/>
          </a:solidFill>
          <a:ln w="9525">
            <a:solidFill>
              <a:srgbClr val="1E2E40"/>
            </a:solidFill>
            <a:prstDash val="solid"/>
          </a:ln>
        </p:spPr>
      </p:sp>
      <p:sp>
        <p:nvSpPr>
          <p:cNvPr id="7" name="Shape 5"/>
          <p:cNvSpPr/>
          <p:nvPr/>
        </p:nvSpPr>
        <p:spPr>
          <a:xfrm>
            <a:off x="777240" y="1755648"/>
            <a:ext cx="530352" cy="530352"/>
          </a:xfrm>
          <a:prstGeom prst="ellipse">
            <a:avLst/>
          </a:prstGeom>
          <a:solidFill>
            <a:srgbClr val="101A26"/>
          </a:solidFill>
          <a:ln w="12700">
            <a:solidFill>
              <a:srgbClr val="3FD0FF"/>
            </a:solidFill>
            <a:prstDash val="solid"/>
          </a:ln>
        </p:spPr>
      </p:sp>
      <p:pic>
        <p:nvPicPr>
          <p:cNvPr id="8" name="Image 0" descr="preencoded.png">    </p:cNvPr>
          <p:cNvPicPr>
            <a:picLocks noChangeAspect="1"/>
          </p:cNvPicPr>
          <p:nvPr/>
        </p:nvPicPr>
        <p:blipFill>
          <a:blip r:embed="rId1"/>
          <a:stretch>
            <a:fillRect/>
          </a:stretch>
        </p:blipFill>
        <p:spPr>
          <a:xfrm>
            <a:off x="904524" y="1882932"/>
            <a:ext cx="275783" cy="275783"/>
          </a:xfrm>
          <a:prstGeom prst="rect">
            <a:avLst/>
          </a:prstGeom>
        </p:spPr>
      </p:pic>
      <p:sp>
        <p:nvSpPr>
          <p:cNvPr id="9" name="Text 6"/>
          <p:cNvSpPr txBox="1"/>
          <p:nvPr/>
        </p:nvSpPr>
        <p:spPr>
          <a:xfrm>
            <a:off x="1463040" y="1755648"/>
            <a:ext cx="2505456" cy="530352"/>
          </a:xfrm>
          <a:prstGeom prst="rect">
            <a:avLst/>
          </a:prstGeom>
          <a:noFill/>
          <a:ln/>
        </p:spPr>
        <p:txBody>
          <a:bodyPr wrap="square" lIns="0" tIns="0" rIns="0" bIns="0" rtlCol="0" anchor="ctr"/>
          <a:lstStyle/>
          <a:p>
            <a:pPr indent="0" marL="0">
              <a:buNone/>
            </a:pPr>
            <a:r>
              <a:rPr lang="en-US" sz="2000" b="1" dirty="0">
                <a:solidFill>
                  <a:srgbClr val="E6EEF5"/>
                </a:solidFill>
                <a:latin typeface="Arial" pitchFamily="34" charset="0"/>
                <a:ea typeface="Arial" pitchFamily="34" charset="-122"/>
                <a:cs typeface="Arial" pitchFamily="34" charset="-120"/>
              </a:rPr>
              <a:t>Portable devices</a:t>
            </a:r>
            <a:endParaRPr lang="en-US" sz="2000" dirty="0"/>
          </a:p>
        </p:txBody>
      </p:sp>
      <p:sp>
        <p:nvSpPr>
          <p:cNvPr id="10" name="Text 7"/>
          <p:cNvSpPr txBox="1"/>
          <p:nvPr/>
        </p:nvSpPr>
        <p:spPr>
          <a:xfrm>
            <a:off x="777240" y="2487168"/>
            <a:ext cx="3145536" cy="2743200"/>
          </a:xfrm>
          <a:prstGeom prst="rect">
            <a:avLst/>
          </a:prstGeom>
          <a:noFill/>
          <a:ln/>
        </p:spPr>
        <p:txBody>
          <a:bodyPr wrap="square" lIns="0" tIns="0" rIns="0" bIns="0" rtlCol="0" anchor="t"/>
          <a:lstStyle/>
          <a:p>
            <a:pPr marL="342900" indent="-342900">
              <a:spcAft>
                <a:spcPts val="800"/>
              </a:spcAft>
              <a:buSzPct val="100000"/>
              <a:buChar char="▪"/>
            </a:pPr>
            <a:r>
              <a:rPr lang="en-US" sz="1400" dirty="0">
                <a:solidFill>
                  <a:srgbClr val="A9BACB"/>
                </a:solidFill>
                <a:latin typeface="Calibri" pitchFamily="34" charset="0"/>
                <a:ea typeface="Calibri" pitchFamily="34" charset="-122"/>
                <a:cs typeface="Calibri" pitchFamily="34" charset="-120"/>
              </a:rPr>
              <a:t>PEDs pose a risk to SCI; the AO approves any exception</a:t>
            </a:r>
            <a:endParaRPr lang="en-US" sz="1400" dirty="0"/>
          </a:p>
          <a:p>
            <a:pPr marL="342900" indent="-342900">
              <a:spcAft>
                <a:spcPts val="800"/>
              </a:spcAft>
              <a:buSzPct val="100000"/>
              <a:buChar char="▪"/>
            </a:pPr>
            <a:r>
              <a:rPr lang="en-US" sz="1400" dirty="0">
                <a:solidFill>
                  <a:srgbClr val="A9BACB"/>
                </a:solidFill>
                <a:latin typeface="Calibri" pitchFamily="34" charset="0"/>
                <a:ea typeface="Calibri" pitchFamily="34" charset="-122"/>
                <a:cs typeface="Calibri" pitchFamily="34" charset="-120"/>
              </a:rPr>
              <a:t>No RF transmitters inside unless evaluated, mitigated and AO-approved</a:t>
            </a:r>
            <a:endParaRPr lang="en-US" sz="1400" dirty="0"/>
          </a:p>
          <a:p>
            <a:pPr marL="342900" indent="-342900">
              <a:spcAft>
                <a:spcPts val="800"/>
              </a:spcAft>
              <a:buSzPct val="100000"/>
              <a:buChar char="▪"/>
            </a:pPr>
            <a:r>
              <a:rPr lang="en-US" sz="1400" dirty="0">
                <a:solidFill>
                  <a:srgbClr val="A9BACB"/>
                </a:solidFill>
                <a:latin typeface="Calibri" pitchFamily="34" charset="0"/>
                <a:ea typeface="Calibri" pitchFamily="34" charset="-122"/>
                <a:cs typeface="Calibri" pitchFamily="34" charset="-120"/>
              </a:rPr>
              <a:t>Lockers outside the primary entrance, at least 10 ft from unencrypted classified processing</a:t>
            </a:r>
            <a:endParaRPr lang="en-US" sz="1400" dirty="0"/>
          </a:p>
          <a:p>
            <a:pPr marL="342900" indent="-342900">
              <a:spcAft>
                <a:spcPts val="800"/>
              </a:spcAft>
              <a:buSzPct val="100000"/>
              <a:buChar char="▪"/>
            </a:pPr>
            <a:r>
              <a:rPr lang="en-US" sz="1400" dirty="0">
                <a:solidFill>
                  <a:srgbClr val="A9BACB"/>
                </a:solidFill>
                <a:latin typeface="Calibri" pitchFamily="34" charset="0"/>
                <a:ea typeface="Calibri" pitchFamily="34" charset="-122"/>
                <a:cs typeface="Calibri" pitchFamily="34" charset="-120"/>
              </a:rPr>
              <a:t>Medical devices get an individual review</a:t>
            </a:r>
            <a:endParaRPr lang="en-US" sz="1400" dirty="0"/>
          </a:p>
        </p:txBody>
      </p:sp>
      <p:sp>
        <p:nvSpPr>
          <p:cNvPr id="11" name="Shape 8"/>
          <p:cNvSpPr/>
          <p:nvPr/>
        </p:nvSpPr>
        <p:spPr>
          <a:xfrm>
            <a:off x="4315968" y="1572768"/>
            <a:ext cx="3557016" cy="3749040"/>
          </a:xfrm>
          <a:prstGeom prst="roundRect">
            <a:avLst>
              <a:gd name="adj" fmla="val 2057"/>
            </a:avLst>
          </a:prstGeom>
          <a:solidFill>
            <a:srgbClr val="0B121B"/>
          </a:solidFill>
          <a:ln w="9525">
            <a:solidFill>
              <a:srgbClr val="1E2E40"/>
            </a:solidFill>
            <a:prstDash val="solid"/>
          </a:ln>
        </p:spPr>
      </p:sp>
      <p:sp>
        <p:nvSpPr>
          <p:cNvPr id="12" name="Shape 9"/>
          <p:cNvSpPr/>
          <p:nvPr/>
        </p:nvSpPr>
        <p:spPr>
          <a:xfrm>
            <a:off x="4544568" y="1755648"/>
            <a:ext cx="530352" cy="530352"/>
          </a:xfrm>
          <a:prstGeom prst="ellipse">
            <a:avLst/>
          </a:prstGeom>
          <a:solidFill>
            <a:srgbClr val="101A26"/>
          </a:solidFill>
          <a:ln w="12700">
            <a:solidFill>
              <a:srgbClr val="FFB547"/>
            </a:solidFill>
            <a:prstDash val="solid"/>
          </a:ln>
        </p:spPr>
      </p:sp>
      <p:pic>
        <p:nvPicPr>
          <p:cNvPr id="13" name="Image 1" descr="preencoded.png">    </p:cNvPr>
          <p:cNvPicPr>
            <a:picLocks noChangeAspect="1"/>
          </p:cNvPicPr>
          <p:nvPr/>
        </p:nvPicPr>
        <p:blipFill>
          <a:blip r:embed="rId2"/>
          <a:stretch>
            <a:fillRect/>
          </a:stretch>
        </p:blipFill>
        <p:spPr>
          <a:xfrm>
            <a:off x="4671852" y="1882932"/>
            <a:ext cx="275783" cy="275783"/>
          </a:xfrm>
          <a:prstGeom prst="rect">
            <a:avLst/>
          </a:prstGeom>
        </p:spPr>
      </p:pic>
      <p:sp>
        <p:nvSpPr>
          <p:cNvPr id="14" name="Text 10"/>
          <p:cNvSpPr txBox="1"/>
          <p:nvPr/>
        </p:nvSpPr>
        <p:spPr>
          <a:xfrm>
            <a:off x="5230368" y="1755648"/>
            <a:ext cx="2505456" cy="530352"/>
          </a:xfrm>
          <a:prstGeom prst="rect">
            <a:avLst/>
          </a:prstGeom>
          <a:noFill/>
          <a:ln/>
        </p:spPr>
        <p:txBody>
          <a:bodyPr wrap="square" lIns="0" tIns="0" rIns="0" bIns="0" rtlCol="0" anchor="ctr"/>
          <a:lstStyle/>
          <a:p>
            <a:pPr indent="0" marL="0">
              <a:buNone/>
            </a:pPr>
            <a:r>
              <a:rPr lang="en-US" sz="2000" b="1" dirty="0">
                <a:solidFill>
                  <a:srgbClr val="E6EEF5"/>
                </a:solidFill>
                <a:latin typeface="Arial" pitchFamily="34" charset="0"/>
                <a:ea typeface="Arial" pitchFamily="34" charset="-122"/>
                <a:cs typeface="Arial" pitchFamily="34" charset="-120"/>
              </a:rPr>
              <a:t>Device detection</a:t>
            </a:r>
            <a:endParaRPr lang="en-US" sz="2000" dirty="0"/>
          </a:p>
        </p:txBody>
      </p:sp>
      <p:sp>
        <p:nvSpPr>
          <p:cNvPr id="15" name="Text 11"/>
          <p:cNvSpPr txBox="1"/>
          <p:nvPr/>
        </p:nvSpPr>
        <p:spPr>
          <a:xfrm>
            <a:off x="4544568" y="2487168"/>
            <a:ext cx="3145536" cy="2743200"/>
          </a:xfrm>
          <a:prstGeom prst="rect">
            <a:avLst/>
          </a:prstGeom>
          <a:noFill/>
          <a:ln/>
        </p:spPr>
        <p:txBody>
          <a:bodyPr wrap="square" lIns="0" tIns="0" rIns="0" bIns="0" rtlCol="0" anchor="t"/>
          <a:lstStyle/>
          <a:p>
            <a:pPr marL="342900" indent="-342900">
              <a:spcAft>
                <a:spcPts val="800"/>
              </a:spcAft>
              <a:buSzPct val="100000"/>
              <a:buChar char="▪"/>
            </a:pPr>
            <a:r>
              <a:rPr lang="en-US" sz="1400" dirty="0">
                <a:solidFill>
                  <a:srgbClr val="A9BACB"/>
                </a:solidFill>
                <a:latin typeface="Calibri" pitchFamily="34" charset="0"/>
                <a:ea typeface="Calibri" pitchFamily="34" charset="-122"/>
                <a:cs typeface="Calibri" pitchFamily="34" charset="-120"/>
              </a:rPr>
              <a:t>DoD directed SCIFs and SAPFs to program for detection systems (SECDEF memo, June 2023)</a:t>
            </a:r>
            <a:endParaRPr lang="en-US" sz="1400" dirty="0"/>
          </a:p>
          <a:p>
            <a:pPr marL="342900" indent="-342900">
              <a:spcAft>
                <a:spcPts val="800"/>
              </a:spcAft>
              <a:buSzPct val="100000"/>
              <a:buChar char="▪"/>
            </a:pPr>
            <a:r>
              <a:rPr lang="en-US" sz="1400" dirty="0">
                <a:solidFill>
                  <a:srgbClr val="A9BACB"/>
                </a:solidFill>
                <a:latin typeface="Calibri" pitchFamily="34" charset="0"/>
                <a:ea typeface="Calibri" pitchFamily="34" charset="-122"/>
                <a:cs typeface="Calibri" pitchFamily="34" charset="-120"/>
              </a:rPr>
              <a:t>RF detectors only see devices that are transmitting</a:t>
            </a:r>
            <a:endParaRPr lang="en-US" sz="1400" dirty="0"/>
          </a:p>
          <a:p>
            <a:pPr marL="342900" indent="-342900">
              <a:spcAft>
                <a:spcPts val="800"/>
              </a:spcAft>
              <a:buSzPct val="100000"/>
              <a:buChar char="▪"/>
            </a:pPr>
            <a:r>
              <a:rPr lang="en-US" sz="1400" dirty="0">
                <a:solidFill>
                  <a:srgbClr val="A9BACB"/>
                </a:solidFill>
                <a:latin typeface="Calibri" pitchFamily="34" charset="0"/>
                <a:ea typeface="Calibri" pitchFamily="34" charset="-122"/>
                <a:cs typeface="Calibri" pitchFamily="34" charset="-120"/>
              </a:rPr>
              <a:t>Powered-off phones are invisible; airplane mode can leave Wi-Fi and Bluetooth on</a:t>
            </a:r>
            <a:endParaRPr lang="en-US" sz="1400" dirty="0"/>
          </a:p>
          <a:p>
            <a:pPr marL="342900" indent="-342900">
              <a:spcAft>
                <a:spcPts val="800"/>
              </a:spcAft>
              <a:buSzPct val="100000"/>
              <a:buChar char="▪"/>
            </a:pPr>
            <a:r>
              <a:rPr lang="en-US" sz="1400" dirty="0">
                <a:solidFill>
                  <a:srgbClr val="A9BACB"/>
                </a:solidFill>
                <a:latin typeface="Calibri" pitchFamily="34" charset="0"/>
                <a:ea typeface="Calibri" pitchFamily="34" charset="-122"/>
                <a:cs typeface="Calibri" pitchFamily="34" charset="-120"/>
              </a:rPr>
              <a:t>Detection feeds access control and must never block egress</a:t>
            </a:r>
            <a:endParaRPr lang="en-US" sz="1400" dirty="0"/>
          </a:p>
        </p:txBody>
      </p:sp>
      <p:sp>
        <p:nvSpPr>
          <p:cNvPr id="16" name="Shape 12"/>
          <p:cNvSpPr/>
          <p:nvPr/>
        </p:nvSpPr>
        <p:spPr>
          <a:xfrm>
            <a:off x="8083296" y="1572768"/>
            <a:ext cx="3557016" cy="3749040"/>
          </a:xfrm>
          <a:prstGeom prst="roundRect">
            <a:avLst>
              <a:gd name="adj" fmla="val 2057"/>
            </a:avLst>
          </a:prstGeom>
          <a:solidFill>
            <a:srgbClr val="0B121B"/>
          </a:solidFill>
          <a:ln w="9525">
            <a:solidFill>
              <a:srgbClr val="1E2E40"/>
            </a:solidFill>
            <a:prstDash val="solid"/>
          </a:ln>
        </p:spPr>
      </p:sp>
      <p:sp>
        <p:nvSpPr>
          <p:cNvPr id="17" name="Shape 13"/>
          <p:cNvSpPr/>
          <p:nvPr/>
        </p:nvSpPr>
        <p:spPr>
          <a:xfrm>
            <a:off x="8311896" y="1755648"/>
            <a:ext cx="530352" cy="530352"/>
          </a:xfrm>
          <a:prstGeom prst="ellipse">
            <a:avLst/>
          </a:prstGeom>
          <a:solidFill>
            <a:srgbClr val="101A26"/>
          </a:solidFill>
          <a:ln w="12700">
            <a:solidFill>
              <a:srgbClr val="9C8CFF"/>
            </a:solidFill>
            <a:prstDash val="solid"/>
          </a:ln>
        </p:spPr>
      </p:sp>
      <p:pic>
        <p:nvPicPr>
          <p:cNvPr id="18" name="Image 2" descr="preencoded.png">    </p:cNvPr>
          <p:cNvPicPr>
            <a:picLocks noChangeAspect="1"/>
          </p:cNvPicPr>
          <p:nvPr/>
        </p:nvPicPr>
        <p:blipFill>
          <a:blip r:embed="rId3"/>
          <a:stretch>
            <a:fillRect/>
          </a:stretch>
        </p:blipFill>
        <p:spPr>
          <a:xfrm>
            <a:off x="8439180" y="1882932"/>
            <a:ext cx="275783" cy="275783"/>
          </a:xfrm>
          <a:prstGeom prst="rect">
            <a:avLst/>
          </a:prstGeom>
        </p:spPr>
      </p:pic>
      <p:sp>
        <p:nvSpPr>
          <p:cNvPr id="19" name="Text 14"/>
          <p:cNvSpPr txBox="1"/>
          <p:nvPr/>
        </p:nvSpPr>
        <p:spPr>
          <a:xfrm>
            <a:off x="8997696" y="1755648"/>
            <a:ext cx="2505456" cy="530352"/>
          </a:xfrm>
          <a:prstGeom prst="rect">
            <a:avLst/>
          </a:prstGeom>
          <a:noFill/>
          <a:ln/>
        </p:spPr>
        <p:txBody>
          <a:bodyPr wrap="square" lIns="0" tIns="0" rIns="0" bIns="0" rtlCol="0" anchor="ctr"/>
          <a:lstStyle/>
          <a:p>
            <a:pPr indent="0" marL="0">
              <a:buNone/>
            </a:pPr>
            <a:r>
              <a:rPr lang="en-US" sz="2000" b="1" dirty="0">
                <a:solidFill>
                  <a:srgbClr val="E6EEF5"/>
                </a:solidFill>
                <a:latin typeface="Arial" pitchFamily="34" charset="0"/>
                <a:ea typeface="Arial" pitchFamily="34" charset="-122"/>
                <a:cs typeface="Arial" pitchFamily="34" charset="-120"/>
              </a:rPr>
              <a:t>Telecom and CCTV</a:t>
            </a:r>
            <a:endParaRPr lang="en-US" sz="2000" dirty="0"/>
          </a:p>
        </p:txBody>
      </p:sp>
      <p:sp>
        <p:nvSpPr>
          <p:cNvPr id="20" name="Text 15"/>
          <p:cNvSpPr txBox="1"/>
          <p:nvPr/>
        </p:nvSpPr>
        <p:spPr>
          <a:xfrm>
            <a:off x="8311896" y="2487168"/>
            <a:ext cx="3145536" cy="2743200"/>
          </a:xfrm>
          <a:prstGeom prst="rect">
            <a:avLst/>
          </a:prstGeom>
          <a:noFill/>
          <a:ln/>
        </p:spPr>
        <p:txBody>
          <a:bodyPr wrap="square" lIns="0" tIns="0" rIns="0" bIns="0" rtlCol="0" anchor="t"/>
          <a:lstStyle/>
          <a:p>
            <a:pPr marL="342900" indent="-342900">
              <a:spcAft>
                <a:spcPts val="800"/>
              </a:spcAft>
              <a:buSzPct val="100000"/>
              <a:buChar char="▪"/>
            </a:pPr>
            <a:r>
              <a:rPr lang="en-US" sz="1400" dirty="0">
                <a:solidFill>
                  <a:srgbClr val="A9BACB"/>
                </a:solidFill>
                <a:latin typeface="Calibri" pitchFamily="34" charset="0"/>
                <a:ea typeface="Calibri" pitchFamily="34" charset="-122"/>
                <a:cs typeface="Calibri" pitchFamily="34" charset="-120"/>
              </a:rPr>
              <a:t>Unclassified phones: TSG-6 (CNSSI 5006) approved phone or disconnect device</a:t>
            </a:r>
            <a:endParaRPr lang="en-US" sz="1400" dirty="0"/>
          </a:p>
          <a:p>
            <a:pPr marL="342900" indent="-342900">
              <a:spcAft>
                <a:spcPts val="800"/>
              </a:spcAft>
              <a:buSzPct val="100000"/>
              <a:buChar char="▪"/>
            </a:pPr>
            <a:r>
              <a:rPr lang="en-US" sz="1400" dirty="0">
                <a:solidFill>
                  <a:srgbClr val="A9BACB"/>
                </a:solidFill>
                <a:latin typeface="Calibri" pitchFamily="34" charset="0"/>
                <a:ea typeface="Calibri" pitchFamily="34" charset="-122"/>
                <a:cs typeface="Calibri" pitchFamily="34" charset="-120"/>
              </a:rPr>
              <a:t>Speakerphones and microphones disabled unless AO-approved</a:t>
            </a:r>
            <a:endParaRPr lang="en-US" sz="1400" dirty="0"/>
          </a:p>
          <a:p>
            <a:pPr marL="342900" indent="-342900">
              <a:spcAft>
                <a:spcPts val="800"/>
              </a:spcAft>
              <a:buSzPct val="100000"/>
              <a:buChar char="▪"/>
            </a:pPr>
            <a:r>
              <a:rPr lang="en-US" sz="1400" dirty="0">
                <a:solidFill>
                  <a:srgbClr val="A9BACB"/>
                </a:solidFill>
                <a:latin typeface="Calibri" pitchFamily="34" charset="0"/>
                <a:ea typeface="Calibri" pitchFamily="34" charset="-122"/>
                <a:cs typeface="Calibri" pitchFamily="34" charset="-120"/>
              </a:rPr>
              <a:t>PA and notification: no audio back feed</a:t>
            </a:r>
            <a:endParaRPr lang="en-US" sz="1400" dirty="0"/>
          </a:p>
          <a:p>
            <a:pPr marL="342900" indent="-342900">
              <a:spcAft>
                <a:spcPts val="800"/>
              </a:spcAft>
              <a:buSzPct val="100000"/>
              <a:buChar char="▪"/>
            </a:pPr>
            <a:r>
              <a:rPr lang="en-US" sz="1400" dirty="0">
                <a:solidFill>
                  <a:srgbClr val="A9BACB"/>
                </a:solidFill>
                <a:latin typeface="Calibri" pitchFamily="34" charset="0"/>
                <a:ea typeface="Calibri" pitchFamily="34" charset="-122"/>
                <a:cs typeface="Calibri" pitchFamily="34" charset="-120"/>
              </a:rPr>
              <a:t>Cameras stay outside and never view inside; keypads out of frame</a:t>
            </a:r>
            <a:endParaRPr lang="en-US" sz="1400" dirty="0"/>
          </a:p>
        </p:txBody>
      </p:sp>
      <p:sp>
        <p:nvSpPr>
          <p:cNvPr id="21" name="Shape 16"/>
          <p:cNvSpPr/>
          <p:nvPr/>
        </p:nvSpPr>
        <p:spPr>
          <a:xfrm>
            <a:off x="548640" y="5486400"/>
            <a:ext cx="11091672" cy="685800"/>
          </a:xfrm>
          <a:prstGeom prst="roundRect">
            <a:avLst>
              <a:gd name="adj" fmla="val 10667"/>
            </a:avLst>
          </a:prstGeom>
          <a:solidFill>
            <a:srgbClr val="101A26"/>
          </a:solidFill>
          <a:ln w="9525">
            <a:solidFill>
              <a:srgbClr val="2A3F55"/>
            </a:solidFill>
            <a:prstDash val="solid"/>
          </a:ln>
        </p:spPr>
      </p:sp>
      <p:pic>
        <p:nvPicPr>
          <p:cNvPr id="22" name="Image 3" descr="preencoded.png">    </p:cNvPr>
          <p:cNvPicPr>
            <a:picLocks noChangeAspect="1"/>
          </p:cNvPicPr>
          <p:nvPr/>
        </p:nvPicPr>
        <p:blipFill>
          <a:blip r:embed="rId4"/>
          <a:stretch>
            <a:fillRect/>
          </a:stretch>
        </p:blipFill>
        <p:spPr>
          <a:xfrm>
            <a:off x="749808" y="5660136"/>
            <a:ext cx="329184" cy="329184"/>
          </a:xfrm>
          <a:prstGeom prst="rect">
            <a:avLst/>
          </a:prstGeom>
        </p:spPr>
      </p:pic>
      <p:sp>
        <p:nvSpPr>
          <p:cNvPr id="23" name="Text 17"/>
          <p:cNvSpPr txBox="1"/>
          <p:nvPr/>
        </p:nvSpPr>
        <p:spPr>
          <a:xfrm>
            <a:off x="1234440" y="5486400"/>
            <a:ext cx="10241280" cy="685800"/>
          </a:xfrm>
          <a:prstGeom prst="rect">
            <a:avLst/>
          </a:prstGeom>
          <a:noFill/>
          <a:ln/>
        </p:spPr>
        <p:txBody>
          <a:bodyPr wrap="square" lIns="0" tIns="0" rIns="0" bIns="0" rtlCol="0" anchor="ctr"/>
          <a:lstStyle/>
          <a:p>
            <a:pPr indent="0" marL="0">
              <a:buNone/>
            </a:pPr>
            <a:r>
              <a:rPr lang="en-US" sz="1400" b="1" dirty="0">
                <a:solidFill>
                  <a:srgbClr val="3FD0FF"/>
                </a:solidFill>
                <a:latin typeface="Calibri" pitchFamily="34" charset="0"/>
                <a:ea typeface="Calibri" pitchFamily="34" charset="-122"/>
                <a:cs typeface="Calibri" pitchFamily="34" charset="-120"/>
              </a:rPr>
              <a:t>Integrator note: </a:t>
            </a:r>
            <a:pPr indent="0" marL="0">
              <a:buNone/>
            </a:pPr>
            <a:r>
              <a:rPr lang="en-US" sz="1400" dirty="0">
                <a:solidFill>
                  <a:srgbClr val="E6EEF5"/>
                </a:solidFill>
                <a:latin typeface="Calibri" pitchFamily="34" charset="0"/>
                <a:ea typeface="Calibri" pitchFamily="34" charset="-122"/>
                <a:cs typeface="Calibri" pitchFamily="34" charset="-120"/>
              </a:rPr>
              <a:t>detectors, sensors and speakers are equipment too. Anything inside the SCIF or crossing the perimeter needs AO review, and CTTA review where TEMPEST applies.</a:t>
            </a:r>
            <a:endParaRPr lang="en-US" sz="14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txBox="1"/>
          <p:nvPr/>
        </p:nvSpPr>
        <p:spPr>
          <a:xfrm>
            <a:off x="548640" y="384048"/>
            <a:ext cx="8229600" cy="274320"/>
          </a:xfrm>
          <a:prstGeom prst="rect">
            <a:avLst/>
          </a:prstGeom>
          <a:noFill/>
          <a:ln/>
        </p:spPr>
        <p:txBody>
          <a:bodyPr wrap="square" lIns="0" tIns="0" rIns="0" bIns="0" rtlCol="0" anchor="t"/>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22 · TOP TRAPS</a:t>
            </a:r>
            <a:endParaRPr lang="en-US" sz="1400" dirty="0"/>
          </a:p>
        </p:txBody>
      </p:sp>
      <p:sp>
        <p:nvSpPr>
          <p:cNvPr id="3" name="Text 1"/>
          <p:cNvSpPr txBox="1"/>
          <p:nvPr/>
        </p:nvSpPr>
        <p:spPr>
          <a:xfrm>
            <a:off x="548640" y="676656"/>
            <a:ext cx="11091672" cy="713232"/>
          </a:xfrm>
          <a:prstGeom prst="rect">
            <a:avLst/>
          </a:prstGeom>
          <a:noFill/>
          <a:ln/>
        </p:spPr>
        <p:txBody>
          <a:bodyPr wrap="square" lIns="0" tIns="0" rIns="0" bIns="0" rtlCol="0" anchor="ctr"/>
          <a:lstStyle/>
          <a:p>
            <a:pPr indent="0" marL="0">
              <a:buNone/>
            </a:pPr>
            <a:r>
              <a:rPr lang="en-US" sz="3200" b="1" dirty="0">
                <a:solidFill>
                  <a:srgbClr val="E6EEF5"/>
                </a:solidFill>
                <a:latin typeface="Arial" pitchFamily="34" charset="0"/>
                <a:ea typeface="Arial" pitchFamily="34" charset="-122"/>
                <a:cs typeface="Arial" pitchFamily="34" charset="-120"/>
              </a:rPr>
              <a:t>Top traps that fail inspections</a:t>
            </a:r>
            <a:endParaRPr lang="en-US" sz="3200" dirty="0"/>
          </a:p>
        </p:txBody>
      </p:sp>
      <p:sp>
        <p:nvSpPr>
          <p:cNvPr id="4" name="Text 2"/>
          <p:cNvSpPr txBox="1"/>
          <p:nvPr/>
        </p:nvSpPr>
        <p:spPr>
          <a:xfrm>
            <a:off x="548640" y="6382512"/>
            <a:ext cx="9692640" cy="274320"/>
          </a:xfrm>
          <a:prstGeom prst="rect">
            <a:avLst/>
          </a:prstGeom>
          <a:noFill/>
          <a:ln/>
        </p:spPr>
        <p:txBody>
          <a:bodyPr wrap="square" lIns="0" tIns="0" rIns="0" bIns="0" rtlCol="0" anchor="ctr"/>
          <a:lstStyle/>
          <a:p>
            <a:pPr indent="0" marL="0">
              <a:buNone/>
            </a:pPr>
            <a:r>
              <a:rPr lang="en-US" sz="1400" dirty="0">
                <a:solidFill>
                  <a:srgbClr val="7D90A4"/>
                </a:solidFill>
                <a:latin typeface="Calibri" pitchFamily="34" charset="0"/>
                <a:ea typeface="Calibri" pitchFamily="34" charset="-122"/>
                <a:cs typeface="Calibri" pitchFamily="34" charset="-120"/>
              </a:rPr>
              <a:t>Sources: IC Tech Spec · UFC 4-010-05 · FFC v1.5 · shielding and filter manufacturer guidance · practitioner reports</a:t>
            </a:r>
            <a:endParaRPr lang="en-US" sz="1400" dirty="0"/>
          </a:p>
        </p:txBody>
      </p:sp>
      <p:sp>
        <p:nvSpPr>
          <p:cNvPr id="5" name="Text 3"/>
          <p:cNvSpPr txBox="1"/>
          <p:nvPr/>
        </p:nvSpPr>
        <p:spPr>
          <a:xfrm>
            <a:off x="10360152" y="6382512"/>
            <a:ext cx="1280160" cy="274320"/>
          </a:xfrm>
          <a:prstGeom prst="rect">
            <a:avLst/>
          </a:prstGeom>
          <a:noFill/>
          <a:ln/>
        </p:spPr>
        <p:txBody>
          <a:bodyPr wrap="square" lIns="0" tIns="0" rIns="0" bIns="0" rtlCol="0" anchor="ctr"/>
          <a:lstStyle/>
          <a:p>
            <a:pPr algn="r" indent="0" marL="0">
              <a:buNone/>
            </a:pPr>
            <a:r>
              <a:rPr lang="en-US" sz="1400" dirty="0">
                <a:solidFill>
                  <a:srgbClr val="7D90A4"/>
                </a:solidFill>
                <a:latin typeface="Courier New" pitchFamily="34" charset="0"/>
                <a:ea typeface="Courier New" pitchFamily="34" charset="-122"/>
                <a:cs typeface="Courier New" pitchFamily="34" charset="-120"/>
              </a:rPr>
              <a:t>22 / 24</a:t>
            </a:r>
            <a:endParaRPr lang="en-US" sz="1400" dirty="0"/>
          </a:p>
        </p:txBody>
      </p:sp>
      <p:sp>
        <p:nvSpPr>
          <p:cNvPr id="6" name="Shape 4"/>
          <p:cNvSpPr/>
          <p:nvPr/>
        </p:nvSpPr>
        <p:spPr>
          <a:xfrm>
            <a:off x="548640" y="1572768"/>
            <a:ext cx="2670048" cy="2194560"/>
          </a:xfrm>
          <a:prstGeom prst="roundRect">
            <a:avLst>
              <a:gd name="adj" fmla="val 3333"/>
            </a:avLst>
          </a:prstGeom>
          <a:solidFill>
            <a:srgbClr val="0B121B"/>
          </a:solidFill>
          <a:ln w="9525">
            <a:solidFill>
              <a:srgbClr val="1E2E40"/>
            </a:solidFill>
            <a:prstDash val="solid"/>
          </a:ln>
        </p:spPr>
      </p:sp>
      <p:pic>
        <p:nvPicPr>
          <p:cNvPr id="7" name="Image 0" descr="preencoded.png">    </p:cNvPr>
          <p:cNvPicPr>
            <a:picLocks noChangeAspect="1"/>
          </p:cNvPicPr>
          <p:nvPr/>
        </p:nvPicPr>
        <p:blipFill>
          <a:blip r:embed="rId1"/>
          <a:stretch>
            <a:fillRect/>
          </a:stretch>
        </p:blipFill>
        <p:spPr>
          <a:xfrm>
            <a:off x="749808" y="1755648"/>
            <a:ext cx="274320" cy="274320"/>
          </a:xfrm>
          <a:prstGeom prst="rect">
            <a:avLst/>
          </a:prstGeom>
        </p:spPr>
      </p:pic>
      <p:sp>
        <p:nvSpPr>
          <p:cNvPr id="8" name="Text 5"/>
          <p:cNvSpPr txBox="1"/>
          <p:nvPr/>
        </p:nvSpPr>
        <p:spPr>
          <a:xfrm>
            <a:off x="1115568" y="1755648"/>
            <a:ext cx="1828800" cy="274320"/>
          </a:xfrm>
          <a:prstGeom prst="rect">
            <a:avLst/>
          </a:prstGeom>
          <a:noFill/>
          <a:ln/>
        </p:spPr>
        <p:txBody>
          <a:bodyPr wrap="square" lIns="0" tIns="0" rIns="0" bIns="0" rtlCol="0" anchor="ctr"/>
          <a:lstStyle/>
          <a:p>
            <a:pPr indent="0" marL="0">
              <a:buNone/>
            </a:pPr>
            <a:r>
              <a:rPr lang="en-US" sz="1400" b="1" spc="100" kern="0" dirty="0">
                <a:solidFill>
                  <a:srgbClr val="FFB547"/>
                </a:solidFill>
                <a:latin typeface="Courier New" pitchFamily="34" charset="0"/>
                <a:ea typeface="Courier New" pitchFamily="34" charset="-122"/>
                <a:cs typeface="Courier New" pitchFamily="34" charset="-120"/>
              </a:rPr>
              <a:t>TRAP 01</a:t>
            </a:r>
            <a:endParaRPr lang="en-US" sz="1400" dirty="0"/>
          </a:p>
        </p:txBody>
      </p:sp>
      <p:sp>
        <p:nvSpPr>
          <p:cNvPr id="9" name="Text 6"/>
          <p:cNvSpPr txBox="1"/>
          <p:nvPr/>
        </p:nvSpPr>
        <p:spPr>
          <a:xfrm>
            <a:off x="749808" y="2139696"/>
            <a:ext cx="2304288" cy="822960"/>
          </a:xfrm>
          <a:prstGeom prst="rect">
            <a:avLst/>
          </a:prstGeom>
          <a:noFill/>
          <a:ln/>
        </p:spPr>
        <p:txBody>
          <a:bodyPr wrap="square" lIns="0" tIns="0" rIns="0" bIns="0" rtlCol="0" anchor="t"/>
          <a:lstStyle/>
          <a:p>
            <a:pPr indent="0" marL="0">
              <a:buNone/>
            </a:pPr>
            <a:r>
              <a:rPr lang="en-US" sz="1700" b="1" dirty="0">
                <a:solidFill>
                  <a:srgbClr val="E6EEF5"/>
                </a:solidFill>
                <a:latin typeface="Calibri" pitchFamily="34" charset="0"/>
                <a:ea typeface="Calibri" pitchFamily="34" charset="-122"/>
                <a:cs typeface="Calibri" pitchFamily="34" charset="-120"/>
              </a:rPr>
              <a:t>AO engaged after design or contracts</a:t>
            </a:r>
            <a:endParaRPr lang="en-US" sz="1700" dirty="0"/>
          </a:p>
        </p:txBody>
      </p:sp>
      <p:pic>
        <p:nvPicPr>
          <p:cNvPr id="10" name="Image 1" descr="preencoded.png">    </p:cNvPr>
          <p:cNvPicPr>
            <a:picLocks noChangeAspect="1"/>
          </p:cNvPicPr>
          <p:nvPr/>
        </p:nvPicPr>
        <p:blipFill>
          <a:blip r:embed="rId2"/>
          <a:stretch>
            <a:fillRect/>
          </a:stretch>
        </p:blipFill>
        <p:spPr>
          <a:xfrm>
            <a:off x="749808" y="2990088"/>
            <a:ext cx="237744" cy="237744"/>
          </a:xfrm>
          <a:prstGeom prst="rect">
            <a:avLst/>
          </a:prstGeom>
        </p:spPr>
      </p:pic>
      <p:sp>
        <p:nvSpPr>
          <p:cNvPr id="11" name="Text 7"/>
          <p:cNvSpPr txBox="1"/>
          <p:nvPr/>
        </p:nvSpPr>
        <p:spPr>
          <a:xfrm>
            <a:off x="1051560" y="2935224"/>
            <a:ext cx="2011680" cy="731520"/>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Coordinate first; no award without an approved CSP</a:t>
            </a:r>
            <a:endParaRPr lang="en-US" sz="1400" dirty="0"/>
          </a:p>
        </p:txBody>
      </p:sp>
      <p:sp>
        <p:nvSpPr>
          <p:cNvPr id="12" name="Shape 8"/>
          <p:cNvSpPr/>
          <p:nvPr/>
        </p:nvSpPr>
        <p:spPr>
          <a:xfrm>
            <a:off x="3355848" y="1572768"/>
            <a:ext cx="2670048" cy="2194560"/>
          </a:xfrm>
          <a:prstGeom prst="roundRect">
            <a:avLst>
              <a:gd name="adj" fmla="val 3333"/>
            </a:avLst>
          </a:prstGeom>
          <a:solidFill>
            <a:srgbClr val="0B121B"/>
          </a:solidFill>
          <a:ln w="9525">
            <a:solidFill>
              <a:srgbClr val="1E2E40"/>
            </a:solidFill>
            <a:prstDash val="solid"/>
          </a:ln>
        </p:spPr>
      </p:sp>
      <p:pic>
        <p:nvPicPr>
          <p:cNvPr id="13" name="Image 2" descr="preencoded.png">    </p:cNvPr>
          <p:cNvPicPr>
            <a:picLocks noChangeAspect="1"/>
          </p:cNvPicPr>
          <p:nvPr/>
        </p:nvPicPr>
        <p:blipFill>
          <a:blip r:embed="rId3"/>
          <a:stretch>
            <a:fillRect/>
          </a:stretch>
        </p:blipFill>
        <p:spPr>
          <a:xfrm>
            <a:off x="3557016" y="1755648"/>
            <a:ext cx="274320" cy="274320"/>
          </a:xfrm>
          <a:prstGeom prst="rect">
            <a:avLst/>
          </a:prstGeom>
        </p:spPr>
      </p:pic>
      <p:sp>
        <p:nvSpPr>
          <p:cNvPr id="14" name="Text 9"/>
          <p:cNvSpPr txBox="1"/>
          <p:nvPr/>
        </p:nvSpPr>
        <p:spPr>
          <a:xfrm>
            <a:off x="3922776" y="1755648"/>
            <a:ext cx="1828800" cy="274320"/>
          </a:xfrm>
          <a:prstGeom prst="rect">
            <a:avLst/>
          </a:prstGeom>
          <a:noFill/>
          <a:ln/>
        </p:spPr>
        <p:txBody>
          <a:bodyPr wrap="square" lIns="0" tIns="0" rIns="0" bIns="0" rtlCol="0" anchor="ctr"/>
          <a:lstStyle/>
          <a:p>
            <a:pPr indent="0" marL="0">
              <a:buNone/>
            </a:pPr>
            <a:r>
              <a:rPr lang="en-US" sz="1400" b="1" spc="100" kern="0" dirty="0">
                <a:solidFill>
                  <a:srgbClr val="FFB547"/>
                </a:solidFill>
                <a:latin typeface="Courier New" pitchFamily="34" charset="0"/>
                <a:ea typeface="Courier New" pitchFamily="34" charset="-122"/>
                <a:cs typeface="Courier New" pitchFamily="34" charset="-120"/>
              </a:rPr>
              <a:t>TRAP 02</a:t>
            </a:r>
            <a:endParaRPr lang="en-US" sz="1400" dirty="0"/>
          </a:p>
        </p:txBody>
      </p:sp>
      <p:sp>
        <p:nvSpPr>
          <p:cNvPr id="15" name="Text 10"/>
          <p:cNvSpPr txBox="1"/>
          <p:nvPr/>
        </p:nvSpPr>
        <p:spPr>
          <a:xfrm>
            <a:off x="3557016" y="2139696"/>
            <a:ext cx="2304288" cy="822960"/>
          </a:xfrm>
          <a:prstGeom prst="rect">
            <a:avLst/>
          </a:prstGeom>
          <a:noFill/>
          <a:ln/>
        </p:spPr>
        <p:txBody>
          <a:bodyPr wrap="square" lIns="0" tIns="0" rIns="0" bIns="0" rtlCol="0" anchor="t"/>
          <a:lstStyle/>
          <a:p>
            <a:pPr indent="0" marL="0">
              <a:buNone/>
            </a:pPr>
            <a:r>
              <a:rPr lang="en-US" sz="1700" b="1" dirty="0">
                <a:solidFill>
                  <a:srgbClr val="E6EEF5"/>
                </a:solidFill>
                <a:latin typeface="Calibri" pitchFamily="34" charset="0"/>
                <a:ea typeface="Calibri" pitchFamily="34" charset="-122"/>
                <a:cs typeface="Calibri" pitchFamily="34" charset="-120"/>
              </a:rPr>
              <a:t>Walls stop at the drop ceiling</a:t>
            </a:r>
            <a:endParaRPr lang="en-US" sz="1700" dirty="0"/>
          </a:p>
        </p:txBody>
      </p:sp>
      <p:pic>
        <p:nvPicPr>
          <p:cNvPr id="16" name="Image 3" descr="preencoded.png">    </p:cNvPr>
          <p:cNvPicPr>
            <a:picLocks noChangeAspect="1"/>
          </p:cNvPicPr>
          <p:nvPr/>
        </p:nvPicPr>
        <p:blipFill>
          <a:blip r:embed="rId4"/>
          <a:stretch>
            <a:fillRect/>
          </a:stretch>
        </p:blipFill>
        <p:spPr>
          <a:xfrm>
            <a:off x="3557016" y="2990088"/>
            <a:ext cx="237744" cy="237744"/>
          </a:xfrm>
          <a:prstGeom prst="rect">
            <a:avLst/>
          </a:prstGeom>
        </p:spPr>
      </p:pic>
      <p:sp>
        <p:nvSpPr>
          <p:cNvPr id="17" name="Text 11"/>
          <p:cNvSpPr txBox="1"/>
          <p:nvPr/>
        </p:nvSpPr>
        <p:spPr>
          <a:xfrm>
            <a:off x="3858768" y="2935224"/>
            <a:ext cx="2011680" cy="731520"/>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Build true floor to true ceiling, sealed</a:t>
            </a:r>
            <a:endParaRPr lang="en-US" sz="1400" dirty="0"/>
          </a:p>
        </p:txBody>
      </p:sp>
      <p:sp>
        <p:nvSpPr>
          <p:cNvPr id="18" name="Shape 12"/>
          <p:cNvSpPr/>
          <p:nvPr/>
        </p:nvSpPr>
        <p:spPr>
          <a:xfrm>
            <a:off x="6163056" y="1572768"/>
            <a:ext cx="2670048" cy="2194560"/>
          </a:xfrm>
          <a:prstGeom prst="roundRect">
            <a:avLst>
              <a:gd name="adj" fmla="val 3333"/>
            </a:avLst>
          </a:prstGeom>
          <a:solidFill>
            <a:srgbClr val="0B121B"/>
          </a:solidFill>
          <a:ln w="9525">
            <a:solidFill>
              <a:srgbClr val="1E2E40"/>
            </a:solidFill>
            <a:prstDash val="solid"/>
          </a:ln>
        </p:spPr>
      </p:sp>
      <p:pic>
        <p:nvPicPr>
          <p:cNvPr id="19" name="Image 4" descr="preencoded.png">    </p:cNvPr>
          <p:cNvPicPr>
            <a:picLocks noChangeAspect="1"/>
          </p:cNvPicPr>
          <p:nvPr/>
        </p:nvPicPr>
        <p:blipFill>
          <a:blip r:embed="rId5"/>
          <a:stretch>
            <a:fillRect/>
          </a:stretch>
        </p:blipFill>
        <p:spPr>
          <a:xfrm>
            <a:off x="6364224" y="1755648"/>
            <a:ext cx="274320" cy="274320"/>
          </a:xfrm>
          <a:prstGeom prst="rect">
            <a:avLst/>
          </a:prstGeom>
        </p:spPr>
      </p:pic>
      <p:sp>
        <p:nvSpPr>
          <p:cNvPr id="20" name="Text 13"/>
          <p:cNvSpPr txBox="1"/>
          <p:nvPr/>
        </p:nvSpPr>
        <p:spPr>
          <a:xfrm>
            <a:off x="6729984" y="1755648"/>
            <a:ext cx="1828800" cy="274320"/>
          </a:xfrm>
          <a:prstGeom prst="rect">
            <a:avLst/>
          </a:prstGeom>
          <a:noFill/>
          <a:ln/>
        </p:spPr>
        <p:txBody>
          <a:bodyPr wrap="square" lIns="0" tIns="0" rIns="0" bIns="0" rtlCol="0" anchor="ctr"/>
          <a:lstStyle/>
          <a:p>
            <a:pPr indent="0" marL="0">
              <a:buNone/>
            </a:pPr>
            <a:r>
              <a:rPr lang="en-US" sz="1400" b="1" spc="100" kern="0" dirty="0">
                <a:solidFill>
                  <a:srgbClr val="FFB547"/>
                </a:solidFill>
                <a:latin typeface="Courier New" pitchFamily="34" charset="0"/>
                <a:ea typeface="Courier New" pitchFamily="34" charset="-122"/>
                <a:cs typeface="Courier New" pitchFamily="34" charset="-120"/>
              </a:rPr>
              <a:t>TRAP 03</a:t>
            </a:r>
            <a:endParaRPr lang="en-US" sz="1400" dirty="0"/>
          </a:p>
        </p:txBody>
      </p:sp>
      <p:sp>
        <p:nvSpPr>
          <p:cNvPr id="21" name="Text 14"/>
          <p:cNvSpPr txBox="1"/>
          <p:nvPr/>
        </p:nvSpPr>
        <p:spPr>
          <a:xfrm>
            <a:off x="6364224" y="2139696"/>
            <a:ext cx="2304288" cy="822960"/>
          </a:xfrm>
          <a:prstGeom prst="rect">
            <a:avLst/>
          </a:prstGeom>
          <a:noFill/>
          <a:ln/>
        </p:spPr>
        <p:txBody>
          <a:bodyPr wrap="square" lIns="0" tIns="0" rIns="0" bIns="0" rtlCol="0" anchor="t"/>
          <a:lstStyle/>
          <a:p>
            <a:pPr indent="0" marL="0">
              <a:buNone/>
            </a:pPr>
            <a:r>
              <a:rPr lang="en-US" sz="1700" b="1" dirty="0">
                <a:solidFill>
                  <a:srgbClr val="E6EEF5"/>
                </a:solidFill>
                <a:latin typeface="Calibri" pitchFamily="34" charset="0"/>
                <a:ea typeface="Calibri" pitchFamily="34" charset="-122"/>
                <a:cs typeface="Calibri" pitchFamily="34" charset="-120"/>
              </a:rPr>
              <a:t>Wall A for open storage, assuming SID</a:t>
            </a:r>
            <a:endParaRPr lang="en-US" sz="1700" dirty="0"/>
          </a:p>
        </p:txBody>
      </p:sp>
      <p:pic>
        <p:nvPicPr>
          <p:cNvPr id="22" name="Image 5" descr="preencoded.png">    </p:cNvPr>
          <p:cNvPicPr>
            <a:picLocks noChangeAspect="1"/>
          </p:cNvPicPr>
          <p:nvPr/>
        </p:nvPicPr>
        <p:blipFill>
          <a:blip r:embed="rId6"/>
          <a:stretch>
            <a:fillRect/>
          </a:stretch>
        </p:blipFill>
        <p:spPr>
          <a:xfrm>
            <a:off x="6364224" y="2990088"/>
            <a:ext cx="237744" cy="237744"/>
          </a:xfrm>
          <a:prstGeom prst="rect">
            <a:avLst/>
          </a:prstGeom>
        </p:spPr>
      </p:pic>
      <p:sp>
        <p:nvSpPr>
          <p:cNvPr id="23" name="Text 15"/>
          <p:cNvSpPr txBox="1"/>
          <p:nvPr/>
        </p:nvSpPr>
        <p:spPr>
          <a:xfrm>
            <a:off x="6665976" y="2935224"/>
            <a:ext cx="2011680" cy="731520"/>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Settle the SID decision before drawing walls</a:t>
            </a:r>
            <a:endParaRPr lang="en-US" sz="1400" dirty="0"/>
          </a:p>
        </p:txBody>
      </p:sp>
      <p:sp>
        <p:nvSpPr>
          <p:cNvPr id="24" name="Shape 16"/>
          <p:cNvSpPr/>
          <p:nvPr/>
        </p:nvSpPr>
        <p:spPr>
          <a:xfrm>
            <a:off x="8970264" y="1572768"/>
            <a:ext cx="2670048" cy="2194560"/>
          </a:xfrm>
          <a:prstGeom prst="roundRect">
            <a:avLst>
              <a:gd name="adj" fmla="val 3333"/>
            </a:avLst>
          </a:prstGeom>
          <a:solidFill>
            <a:srgbClr val="0B121B"/>
          </a:solidFill>
          <a:ln w="9525">
            <a:solidFill>
              <a:srgbClr val="1E2E40"/>
            </a:solidFill>
            <a:prstDash val="solid"/>
          </a:ln>
        </p:spPr>
      </p:sp>
      <p:pic>
        <p:nvPicPr>
          <p:cNvPr id="25" name="Image 6" descr="preencoded.png">    </p:cNvPr>
          <p:cNvPicPr>
            <a:picLocks noChangeAspect="1"/>
          </p:cNvPicPr>
          <p:nvPr/>
        </p:nvPicPr>
        <p:blipFill>
          <a:blip r:embed="rId7"/>
          <a:stretch>
            <a:fillRect/>
          </a:stretch>
        </p:blipFill>
        <p:spPr>
          <a:xfrm>
            <a:off x="9171432" y="1755648"/>
            <a:ext cx="274320" cy="274320"/>
          </a:xfrm>
          <a:prstGeom prst="rect">
            <a:avLst/>
          </a:prstGeom>
        </p:spPr>
      </p:pic>
      <p:sp>
        <p:nvSpPr>
          <p:cNvPr id="26" name="Text 17"/>
          <p:cNvSpPr txBox="1"/>
          <p:nvPr/>
        </p:nvSpPr>
        <p:spPr>
          <a:xfrm>
            <a:off x="9537192" y="1755648"/>
            <a:ext cx="1828800" cy="274320"/>
          </a:xfrm>
          <a:prstGeom prst="rect">
            <a:avLst/>
          </a:prstGeom>
          <a:noFill/>
          <a:ln/>
        </p:spPr>
        <p:txBody>
          <a:bodyPr wrap="square" lIns="0" tIns="0" rIns="0" bIns="0" rtlCol="0" anchor="ctr"/>
          <a:lstStyle/>
          <a:p>
            <a:pPr indent="0" marL="0">
              <a:buNone/>
            </a:pPr>
            <a:r>
              <a:rPr lang="en-US" sz="1400" b="1" spc="100" kern="0" dirty="0">
                <a:solidFill>
                  <a:srgbClr val="FFB547"/>
                </a:solidFill>
                <a:latin typeface="Courier New" pitchFamily="34" charset="0"/>
                <a:ea typeface="Courier New" pitchFamily="34" charset="-122"/>
                <a:cs typeface="Courier New" pitchFamily="34" charset="-120"/>
              </a:rPr>
              <a:t>TRAP 04</a:t>
            </a:r>
            <a:endParaRPr lang="en-US" sz="1400" dirty="0"/>
          </a:p>
        </p:txBody>
      </p:sp>
      <p:sp>
        <p:nvSpPr>
          <p:cNvPr id="27" name="Text 18"/>
          <p:cNvSpPr txBox="1"/>
          <p:nvPr/>
        </p:nvSpPr>
        <p:spPr>
          <a:xfrm>
            <a:off x="9171432" y="2139696"/>
            <a:ext cx="2304288" cy="822960"/>
          </a:xfrm>
          <a:prstGeom prst="rect">
            <a:avLst/>
          </a:prstGeom>
          <a:noFill/>
          <a:ln/>
        </p:spPr>
        <p:txBody>
          <a:bodyPr wrap="square" lIns="0" tIns="0" rIns="0" bIns="0" rtlCol="0" anchor="t"/>
          <a:lstStyle/>
          <a:p>
            <a:pPr indent="0" marL="0">
              <a:buNone/>
            </a:pPr>
            <a:r>
              <a:rPr lang="en-US" sz="1700" b="1" dirty="0">
                <a:solidFill>
                  <a:srgbClr val="E6EEF5"/>
                </a:solidFill>
                <a:latin typeface="Calibri" pitchFamily="34" charset="0"/>
                <a:ea typeface="Calibri" pitchFamily="34" charset="-122"/>
                <a:cs typeface="Calibri" pitchFamily="34" charset="-120"/>
              </a:rPr>
              <a:t>“Card only” mode on a card + PIN reader</a:t>
            </a:r>
            <a:endParaRPr lang="en-US" sz="1700" dirty="0"/>
          </a:p>
        </p:txBody>
      </p:sp>
      <p:pic>
        <p:nvPicPr>
          <p:cNvPr id="28" name="Image 7" descr="preencoded.png">    </p:cNvPr>
          <p:cNvPicPr>
            <a:picLocks noChangeAspect="1"/>
          </p:cNvPicPr>
          <p:nvPr/>
        </p:nvPicPr>
        <p:blipFill>
          <a:blip r:embed="rId8"/>
          <a:stretch>
            <a:fillRect/>
          </a:stretch>
        </p:blipFill>
        <p:spPr>
          <a:xfrm>
            <a:off x="9171432" y="2990088"/>
            <a:ext cx="237744" cy="237744"/>
          </a:xfrm>
          <a:prstGeom prst="rect">
            <a:avLst/>
          </a:prstGeom>
        </p:spPr>
      </p:pic>
      <p:sp>
        <p:nvSpPr>
          <p:cNvPr id="29" name="Text 19"/>
          <p:cNvSpPr txBox="1"/>
          <p:nvPr/>
        </p:nvSpPr>
        <p:spPr>
          <a:xfrm>
            <a:off x="9473184" y="2935224"/>
            <a:ext cx="2011680" cy="731520"/>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Configure and document two factors</a:t>
            </a:r>
            <a:endParaRPr lang="en-US" sz="1400" dirty="0"/>
          </a:p>
        </p:txBody>
      </p:sp>
      <p:sp>
        <p:nvSpPr>
          <p:cNvPr id="30" name="Shape 20"/>
          <p:cNvSpPr/>
          <p:nvPr/>
        </p:nvSpPr>
        <p:spPr>
          <a:xfrm>
            <a:off x="548640" y="3904488"/>
            <a:ext cx="2670048" cy="2194560"/>
          </a:xfrm>
          <a:prstGeom prst="roundRect">
            <a:avLst>
              <a:gd name="adj" fmla="val 3333"/>
            </a:avLst>
          </a:prstGeom>
          <a:solidFill>
            <a:srgbClr val="0B121B"/>
          </a:solidFill>
          <a:ln w="9525">
            <a:solidFill>
              <a:srgbClr val="1E2E40"/>
            </a:solidFill>
            <a:prstDash val="solid"/>
          </a:ln>
        </p:spPr>
      </p:sp>
      <p:pic>
        <p:nvPicPr>
          <p:cNvPr id="31" name="Image 8" descr="preencoded.png">    </p:cNvPr>
          <p:cNvPicPr>
            <a:picLocks noChangeAspect="1"/>
          </p:cNvPicPr>
          <p:nvPr/>
        </p:nvPicPr>
        <p:blipFill>
          <a:blip r:embed="rId9"/>
          <a:stretch>
            <a:fillRect/>
          </a:stretch>
        </p:blipFill>
        <p:spPr>
          <a:xfrm>
            <a:off x="749808" y="4087368"/>
            <a:ext cx="274320" cy="274320"/>
          </a:xfrm>
          <a:prstGeom prst="rect">
            <a:avLst/>
          </a:prstGeom>
        </p:spPr>
      </p:pic>
      <p:sp>
        <p:nvSpPr>
          <p:cNvPr id="32" name="Text 21"/>
          <p:cNvSpPr txBox="1"/>
          <p:nvPr/>
        </p:nvSpPr>
        <p:spPr>
          <a:xfrm>
            <a:off x="1115568" y="4087368"/>
            <a:ext cx="1828800" cy="274320"/>
          </a:xfrm>
          <a:prstGeom prst="rect">
            <a:avLst/>
          </a:prstGeom>
          <a:noFill/>
          <a:ln/>
        </p:spPr>
        <p:txBody>
          <a:bodyPr wrap="square" lIns="0" tIns="0" rIns="0" bIns="0" rtlCol="0" anchor="ctr"/>
          <a:lstStyle/>
          <a:p>
            <a:pPr indent="0" marL="0">
              <a:buNone/>
            </a:pPr>
            <a:r>
              <a:rPr lang="en-US" sz="1400" b="1" spc="100" kern="0" dirty="0">
                <a:solidFill>
                  <a:srgbClr val="FFB547"/>
                </a:solidFill>
                <a:latin typeface="Courier New" pitchFamily="34" charset="0"/>
                <a:ea typeface="Courier New" pitchFamily="34" charset="-122"/>
                <a:cs typeface="Courier New" pitchFamily="34" charset="-120"/>
              </a:rPr>
              <a:t>TRAP 05</a:t>
            </a:r>
            <a:endParaRPr lang="en-US" sz="1400" dirty="0"/>
          </a:p>
        </p:txBody>
      </p:sp>
      <p:sp>
        <p:nvSpPr>
          <p:cNvPr id="33" name="Text 22"/>
          <p:cNvSpPr txBox="1"/>
          <p:nvPr/>
        </p:nvSpPr>
        <p:spPr>
          <a:xfrm>
            <a:off x="749808" y="4471416"/>
            <a:ext cx="2304288" cy="822960"/>
          </a:xfrm>
          <a:prstGeom prst="rect">
            <a:avLst/>
          </a:prstGeom>
          <a:noFill/>
          <a:ln/>
        </p:spPr>
        <p:txBody>
          <a:bodyPr wrap="square" lIns="0" tIns="0" rIns="0" bIns="0" rtlCol="0" anchor="t"/>
          <a:lstStyle/>
          <a:p>
            <a:pPr indent="0" marL="0">
              <a:buNone/>
            </a:pPr>
            <a:r>
              <a:rPr lang="en-US" sz="1700" b="1" dirty="0">
                <a:solidFill>
                  <a:srgbClr val="E6EEF5"/>
                </a:solidFill>
                <a:latin typeface="Calibri" pitchFamily="34" charset="0"/>
                <a:ea typeface="Calibri" pitchFamily="34" charset="-122"/>
                <a:cs typeface="Calibri" pitchFamily="34" charset="-120"/>
              </a:rPr>
              <a:t>Access control server in unsecured space</a:t>
            </a:r>
            <a:endParaRPr lang="en-US" sz="1700" dirty="0"/>
          </a:p>
        </p:txBody>
      </p:sp>
      <p:pic>
        <p:nvPicPr>
          <p:cNvPr id="34" name="Image 9" descr="preencoded.png">    </p:cNvPr>
          <p:cNvPicPr>
            <a:picLocks noChangeAspect="1"/>
          </p:cNvPicPr>
          <p:nvPr/>
        </p:nvPicPr>
        <p:blipFill>
          <a:blip r:embed="rId10"/>
          <a:stretch>
            <a:fillRect/>
          </a:stretch>
        </p:blipFill>
        <p:spPr>
          <a:xfrm>
            <a:off x="749808" y="5321808"/>
            <a:ext cx="237744" cy="237744"/>
          </a:xfrm>
          <a:prstGeom prst="rect">
            <a:avLst/>
          </a:prstGeom>
        </p:spPr>
      </p:pic>
      <p:sp>
        <p:nvSpPr>
          <p:cNvPr id="35" name="Text 23"/>
          <p:cNvSpPr txBox="1"/>
          <p:nvPr/>
        </p:nvSpPr>
        <p:spPr>
          <a:xfrm>
            <a:off x="1051560" y="5266944"/>
            <a:ext cx="2011680" cy="731520"/>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Head-end in the SCIF or an alarmed SECRET area</a:t>
            </a:r>
            <a:endParaRPr lang="en-US" sz="1400" dirty="0"/>
          </a:p>
        </p:txBody>
      </p:sp>
      <p:sp>
        <p:nvSpPr>
          <p:cNvPr id="36" name="Shape 24"/>
          <p:cNvSpPr/>
          <p:nvPr/>
        </p:nvSpPr>
        <p:spPr>
          <a:xfrm>
            <a:off x="3355848" y="3904488"/>
            <a:ext cx="2670048" cy="2194560"/>
          </a:xfrm>
          <a:prstGeom prst="roundRect">
            <a:avLst>
              <a:gd name="adj" fmla="val 3333"/>
            </a:avLst>
          </a:prstGeom>
          <a:solidFill>
            <a:srgbClr val="0B121B"/>
          </a:solidFill>
          <a:ln w="9525">
            <a:solidFill>
              <a:srgbClr val="1E2E40"/>
            </a:solidFill>
            <a:prstDash val="solid"/>
          </a:ln>
        </p:spPr>
      </p:sp>
      <p:pic>
        <p:nvPicPr>
          <p:cNvPr id="37" name="Image 10" descr="preencoded.png">    </p:cNvPr>
          <p:cNvPicPr>
            <a:picLocks noChangeAspect="1"/>
          </p:cNvPicPr>
          <p:nvPr/>
        </p:nvPicPr>
        <p:blipFill>
          <a:blip r:embed="rId11"/>
          <a:stretch>
            <a:fillRect/>
          </a:stretch>
        </p:blipFill>
        <p:spPr>
          <a:xfrm>
            <a:off x="3557016" y="4087368"/>
            <a:ext cx="274320" cy="274320"/>
          </a:xfrm>
          <a:prstGeom prst="rect">
            <a:avLst/>
          </a:prstGeom>
        </p:spPr>
      </p:pic>
      <p:sp>
        <p:nvSpPr>
          <p:cNvPr id="38" name="Text 25"/>
          <p:cNvSpPr txBox="1"/>
          <p:nvPr/>
        </p:nvSpPr>
        <p:spPr>
          <a:xfrm>
            <a:off x="3922776" y="4087368"/>
            <a:ext cx="1828800" cy="274320"/>
          </a:xfrm>
          <a:prstGeom prst="rect">
            <a:avLst/>
          </a:prstGeom>
          <a:noFill/>
          <a:ln/>
        </p:spPr>
        <p:txBody>
          <a:bodyPr wrap="square" lIns="0" tIns="0" rIns="0" bIns="0" rtlCol="0" anchor="ctr"/>
          <a:lstStyle/>
          <a:p>
            <a:pPr indent="0" marL="0">
              <a:buNone/>
            </a:pPr>
            <a:r>
              <a:rPr lang="en-US" sz="1400" b="1" spc="100" kern="0" dirty="0">
                <a:solidFill>
                  <a:srgbClr val="FFB547"/>
                </a:solidFill>
                <a:latin typeface="Courier New" pitchFamily="34" charset="0"/>
                <a:ea typeface="Courier New" pitchFamily="34" charset="-122"/>
                <a:cs typeface="Courier New" pitchFamily="34" charset="-120"/>
              </a:rPr>
              <a:t>TRAP 06</a:t>
            </a:r>
            <a:endParaRPr lang="en-US" sz="1400" dirty="0"/>
          </a:p>
        </p:txBody>
      </p:sp>
      <p:sp>
        <p:nvSpPr>
          <p:cNvPr id="39" name="Text 26"/>
          <p:cNvSpPr txBox="1"/>
          <p:nvPr/>
        </p:nvSpPr>
        <p:spPr>
          <a:xfrm>
            <a:off x="3557016" y="4471416"/>
            <a:ext cx="2304288" cy="822960"/>
          </a:xfrm>
          <a:prstGeom prst="rect">
            <a:avLst/>
          </a:prstGeom>
          <a:noFill/>
          <a:ln/>
        </p:spPr>
        <p:txBody>
          <a:bodyPr wrap="square" lIns="0" tIns="0" rIns="0" bIns="0" rtlCol="0" anchor="t"/>
          <a:lstStyle/>
          <a:p>
            <a:pPr indent="0" marL="0">
              <a:buNone/>
            </a:pPr>
            <a:r>
              <a:rPr lang="en-US" sz="1700" b="1" dirty="0">
                <a:solidFill>
                  <a:srgbClr val="E6EEF5"/>
                </a:solidFill>
                <a:latin typeface="Calibri" pitchFamily="34" charset="0"/>
                <a:ea typeface="Calibri" pitchFamily="34" charset="-122"/>
                <a:cs typeface="Calibri" pitchFamily="34" charset="-120"/>
              </a:rPr>
              <a:t>VTC added to a Sound Group 3 room</a:t>
            </a:r>
            <a:endParaRPr lang="en-US" sz="1700" dirty="0"/>
          </a:p>
        </p:txBody>
      </p:sp>
      <p:pic>
        <p:nvPicPr>
          <p:cNvPr id="40" name="Image 11" descr="preencoded.png">    </p:cNvPr>
          <p:cNvPicPr>
            <a:picLocks noChangeAspect="1"/>
          </p:cNvPicPr>
          <p:nvPr/>
        </p:nvPicPr>
        <p:blipFill>
          <a:blip r:embed="rId12"/>
          <a:stretch>
            <a:fillRect/>
          </a:stretch>
        </p:blipFill>
        <p:spPr>
          <a:xfrm>
            <a:off x="3557016" y="5321808"/>
            <a:ext cx="237744" cy="237744"/>
          </a:xfrm>
          <a:prstGeom prst="rect">
            <a:avLst/>
          </a:prstGeom>
        </p:spPr>
      </p:pic>
      <p:sp>
        <p:nvSpPr>
          <p:cNvPr id="41" name="Text 27"/>
          <p:cNvSpPr txBox="1"/>
          <p:nvPr/>
        </p:nvSpPr>
        <p:spPr>
          <a:xfrm>
            <a:off x="3858768" y="5266944"/>
            <a:ext cx="2011680" cy="731520"/>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Zone Sound Group 4 rooms during design</a:t>
            </a:r>
            <a:endParaRPr lang="en-US" sz="1400" dirty="0"/>
          </a:p>
        </p:txBody>
      </p:sp>
      <p:sp>
        <p:nvSpPr>
          <p:cNvPr id="42" name="Shape 28"/>
          <p:cNvSpPr/>
          <p:nvPr/>
        </p:nvSpPr>
        <p:spPr>
          <a:xfrm>
            <a:off x="6163056" y="3904488"/>
            <a:ext cx="2670048" cy="2194560"/>
          </a:xfrm>
          <a:prstGeom prst="roundRect">
            <a:avLst>
              <a:gd name="adj" fmla="val 3333"/>
            </a:avLst>
          </a:prstGeom>
          <a:solidFill>
            <a:srgbClr val="0B121B"/>
          </a:solidFill>
          <a:ln w="9525">
            <a:solidFill>
              <a:srgbClr val="1E2E40"/>
            </a:solidFill>
            <a:prstDash val="solid"/>
          </a:ln>
        </p:spPr>
      </p:sp>
      <p:pic>
        <p:nvPicPr>
          <p:cNvPr id="43" name="Image 12" descr="preencoded.png">    </p:cNvPr>
          <p:cNvPicPr>
            <a:picLocks noChangeAspect="1"/>
          </p:cNvPicPr>
          <p:nvPr/>
        </p:nvPicPr>
        <p:blipFill>
          <a:blip r:embed="rId13"/>
          <a:stretch>
            <a:fillRect/>
          </a:stretch>
        </p:blipFill>
        <p:spPr>
          <a:xfrm>
            <a:off x="6364224" y="4087368"/>
            <a:ext cx="274320" cy="274320"/>
          </a:xfrm>
          <a:prstGeom prst="rect">
            <a:avLst/>
          </a:prstGeom>
        </p:spPr>
      </p:pic>
      <p:sp>
        <p:nvSpPr>
          <p:cNvPr id="44" name="Text 29"/>
          <p:cNvSpPr txBox="1"/>
          <p:nvPr/>
        </p:nvSpPr>
        <p:spPr>
          <a:xfrm>
            <a:off x="6729984" y="4087368"/>
            <a:ext cx="1828800" cy="274320"/>
          </a:xfrm>
          <a:prstGeom prst="rect">
            <a:avLst/>
          </a:prstGeom>
          <a:noFill/>
          <a:ln/>
        </p:spPr>
        <p:txBody>
          <a:bodyPr wrap="square" lIns="0" tIns="0" rIns="0" bIns="0" rtlCol="0" anchor="ctr"/>
          <a:lstStyle/>
          <a:p>
            <a:pPr indent="0" marL="0">
              <a:buNone/>
            </a:pPr>
            <a:r>
              <a:rPr lang="en-US" sz="1400" b="1" spc="100" kern="0" dirty="0">
                <a:solidFill>
                  <a:srgbClr val="FFB547"/>
                </a:solidFill>
                <a:latin typeface="Courier New" pitchFamily="34" charset="0"/>
                <a:ea typeface="Courier New" pitchFamily="34" charset="-122"/>
                <a:cs typeface="Courier New" pitchFamily="34" charset="-120"/>
              </a:rPr>
              <a:t>TRAP 07</a:t>
            </a:r>
            <a:endParaRPr lang="en-US" sz="1400" dirty="0"/>
          </a:p>
        </p:txBody>
      </p:sp>
      <p:sp>
        <p:nvSpPr>
          <p:cNvPr id="45" name="Text 30"/>
          <p:cNvSpPr txBox="1"/>
          <p:nvPr/>
        </p:nvSpPr>
        <p:spPr>
          <a:xfrm>
            <a:off x="6364224" y="4471416"/>
            <a:ext cx="2304288" cy="822960"/>
          </a:xfrm>
          <a:prstGeom prst="rect">
            <a:avLst/>
          </a:prstGeom>
          <a:noFill/>
          <a:ln/>
        </p:spPr>
        <p:txBody>
          <a:bodyPr wrap="square" lIns="0" tIns="0" rIns="0" bIns="0" rtlCol="0" anchor="t"/>
          <a:lstStyle/>
          <a:p>
            <a:pPr indent="0" marL="0">
              <a:buNone/>
            </a:pPr>
            <a:r>
              <a:rPr lang="en-US" sz="1700" b="1" dirty="0">
                <a:solidFill>
                  <a:srgbClr val="E6EEF5"/>
                </a:solidFill>
                <a:latin typeface="Calibri" pitchFamily="34" charset="0"/>
                <a:ea typeface="Calibri" pitchFamily="34" charset="-122"/>
                <a:cs typeface="Calibri" pitchFamily="34" charset="-120"/>
              </a:rPr>
              <a:t>Filter reversed, or wires sharing a box</a:t>
            </a:r>
            <a:endParaRPr lang="en-US" sz="1700" dirty="0"/>
          </a:p>
        </p:txBody>
      </p:sp>
      <p:pic>
        <p:nvPicPr>
          <p:cNvPr id="46" name="Image 13" descr="preencoded.png">    </p:cNvPr>
          <p:cNvPicPr>
            <a:picLocks noChangeAspect="1"/>
          </p:cNvPicPr>
          <p:nvPr/>
        </p:nvPicPr>
        <p:blipFill>
          <a:blip r:embed="rId14"/>
          <a:stretch>
            <a:fillRect/>
          </a:stretch>
        </p:blipFill>
        <p:spPr>
          <a:xfrm>
            <a:off x="6364224" y="5321808"/>
            <a:ext cx="237744" cy="237744"/>
          </a:xfrm>
          <a:prstGeom prst="rect">
            <a:avLst/>
          </a:prstGeom>
        </p:spPr>
      </p:pic>
      <p:sp>
        <p:nvSpPr>
          <p:cNvPr id="47" name="Text 31"/>
          <p:cNvSpPr txBox="1"/>
          <p:nvPr/>
        </p:nvSpPr>
        <p:spPr>
          <a:xfrm>
            <a:off x="6665976" y="5266944"/>
            <a:ext cx="2011680" cy="731520"/>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Dirty side outside, clean side inside, kept apart</a:t>
            </a:r>
            <a:endParaRPr lang="en-US" sz="1400" dirty="0"/>
          </a:p>
        </p:txBody>
      </p:sp>
      <p:sp>
        <p:nvSpPr>
          <p:cNvPr id="48" name="Shape 32"/>
          <p:cNvSpPr/>
          <p:nvPr/>
        </p:nvSpPr>
        <p:spPr>
          <a:xfrm>
            <a:off x="8970264" y="3904488"/>
            <a:ext cx="2670048" cy="2194560"/>
          </a:xfrm>
          <a:prstGeom prst="roundRect">
            <a:avLst>
              <a:gd name="adj" fmla="val 3333"/>
            </a:avLst>
          </a:prstGeom>
          <a:solidFill>
            <a:srgbClr val="0B121B"/>
          </a:solidFill>
          <a:ln w="9525">
            <a:solidFill>
              <a:srgbClr val="1E2E40"/>
            </a:solidFill>
            <a:prstDash val="solid"/>
          </a:ln>
        </p:spPr>
      </p:sp>
      <p:pic>
        <p:nvPicPr>
          <p:cNvPr id="49" name="Image 14" descr="preencoded.png">    </p:cNvPr>
          <p:cNvPicPr>
            <a:picLocks noChangeAspect="1"/>
          </p:cNvPicPr>
          <p:nvPr/>
        </p:nvPicPr>
        <p:blipFill>
          <a:blip r:embed="rId15"/>
          <a:stretch>
            <a:fillRect/>
          </a:stretch>
        </p:blipFill>
        <p:spPr>
          <a:xfrm>
            <a:off x="9171432" y="4087368"/>
            <a:ext cx="274320" cy="274320"/>
          </a:xfrm>
          <a:prstGeom prst="rect">
            <a:avLst/>
          </a:prstGeom>
        </p:spPr>
      </p:pic>
      <p:sp>
        <p:nvSpPr>
          <p:cNvPr id="50" name="Text 33"/>
          <p:cNvSpPr txBox="1"/>
          <p:nvPr/>
        </p:nvSpPr>
        <p:spPr>
          <a:xfrm>
            <a:off x="9537192" y="4087368"/>
            <a:ext cx="1828800" cy="274320"/>
          </a:xfrm>
          <a:prstGeom prst="rect">
            <a:avLst/>
          </a:prstGeom>
          <a:noFill/>
          <a:ln/>
        </p:spPr>
        <p:txBody>
          <a:bodyPr wrap="square" lIns="0" tIns="0" rIns="0" bIns="0" rtlCol="0" anchor="ctr"/>
          <a:lstStyle/>
          <a:p>
            <a:pPr indent="0" marL="0">
              <a:buNone/>
            </a:pPr>
            <a:r>
              <a:rPr lang="en-US" sz="1400" b="1" spc="100" kern="0" dirty="0">
                <a:solidFill>
                  <a:srgbClr val="FFB547"/>
                </a:solidFill>
                <a:latin typeface="Courier New" pitchFamily="34" charset="0"/>
                <a:ea typeface="Courier New" pitchFamily="34" charset="-122"/>
                <a:cs typeface="Courier New" pitchFamily="34" charset="-120"/>
              </a:rPr>
              <a:t>TRAP 08</a:t>
            </a:r>
            <a:endParaRPr lang="en-US" sz="1400" dirty="0"/>
          </a:p>
        </p:txBody>
      </p:sp>
      <p:sp>
        <p:nvSpPr>
          <p:cNvPr id="51" name="Text 34"/>
          <p:cNvSpPr txBox="1"/>
          <p:nvPr/>
        </p:nvSpPr>
        <p:spPr>
          <a:xfrm>
            <a:off x="9171432" y="4471416"/>
            <a:ext cx="2304288" cy="822960"/>
          </a:xfrm>
          <a:prstGeom prst="rect">
            <a:avLst/>
          </a:prstGeom>
          <a:noFill/>
          <a:ln/>
        </p:spPr>
        <p:txBody>
          <a:bodyPr wrap="square" lIns="0" tIns="0" rIns="0" bIns="0" rtlCol="0" anchor="t"/>
          <a:lstStyle/>
          <a:p>
            <a:pPr indent="0" marL="0">
              <a:buNone/>
            </a:pPr>
            <a:r>
              <a:rPr lang="en-US" sz="1700" b="1" dirty="0">
                <a:solidFill>
                  <a:srgbClr val="E6EEF5"/>
                </a:solidFill>
                <a:latin typeface="Calibri" pitchFamily="34" charset="0"/>
                <a:ea typeface="Calibri" pitchFamily="34" charset="-122"/>
                <a:cs typeface="Calibri" pitchFamily="34" charset="-120"/>
              </a:rPr>
              <a:t>A new penetration after the shield test</a:t>
            </a:r>
            <a:endParaRPr lang="en-US" sz="1700" dirty="0"/>
          </a:p>
        </p:txBody>
      </p:sp>
      <p:pic>
        <p:nvPicPr>
          <p:cNvPr id="52" name="Image 15" descr="preencoded.png">    </p:cNvPr>
          <p:cNvPicPr>
            <a:picLocks noChangeAspect="1"/>
          </p:cNvPicPr>
          <p:nvPr/>
        </p:nvPicPr>
        <p:blipFill>
          <a:blip r:embed="rId16"/>
          <a:stretch>
            <a:fillRect/>
          </a:stretch>
        </p:blipFill>
        <p:spPr>
          <a:xfrm>
            <a:off x="9171432" y="5321808"/>
            <a:ext cx="237744" cy="237744"/>
          </a:xfrm>
          <a:prstGeom prst="rect">
            <a:avLst/>
          </a:prstGeom>
        </p:spPr>
      </p:pic>
      <p:sp>
        <p:nvSpPr>
          <p:cNvPr id="53" name="Text 35"/>
          <p:cNvSpPr txBox="1"/>
          <p:nvPr/>
        </p:nvSpPr>
        <p:spPr>
          <a:xfrm>
            <a:off x="9473184" y="5266944"/>
            <a:ext cx="2011680" cy="731520"/>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Freeze the schedule; review and retest</a:t>
            </a:r>
            <a:endParaRPr lang="en-US" sz="14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txBox="1"/>
          <p:nvPr/>
        </p:nvSpPr>
        <p:spPr>
          <a:xfrm>
            <a:off x="548640" y="384048"/>
            <a:ext cx="8229600" cy="274320"/>
          </a:xfrm>
          <a:prstGeom prst="rect">
            <a:avLst/>
          </a:prstGeom>
          <a:noFill/>
          <a:ln/>
        </p:spPr>
        <p:txBody>
          <a:bodyPr wrap="square" lIns="0" tIns="0" rIns="0" bIns="0" rtlCol="0" anchor="t"/>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23 · GETTING STARTED</a:t>
            </a:r>
            <a:endParaRPr lang="en-US" sz="1400" dirty="0"/>
          </a:p>
        </p:txBody>
      </p:sp>
      <p:sp>
        <p:nvSpPr>
          <p:cNvPr id="3" name="Text 1"/>
          <p:cNvSpPr txBox="1"/>
          <p:nvPr/>
        </p:nvSpPr>
        <p:spPr>
          <a:xfrm>
            <a:off x="548640" y="676656"/>
            <a:ext cx="11091672" cy="713232"/>
          </a:xfrm>
          <a:prstGeom prst="rect">
            <a:avLst/>
          </a:prstGeom>
          <a:noFill/>
          <a:ln/>
        </p:spPr>
        <p:txBody>
          <a:bodyPr wrap="square" lIns="0" tIns="0" rIns="0" bIns="0" rtlCol="0" anchor="ctr"/>
          <a:lstStyle/>
          <a:p>
            <a:pPr indent="0" marL="0">
              <a:buNone/>
            </a:pPr>
            <a:r>
              <a:rPr lang="en-US" sz="3200" b="1" dirty="0">
                <a:solidFill>
                  <a:srgbClr val="E6EEF5"/>
                </a:solidFill>
                <a:latin typeface="Arial" pitchFamily="34" charset="0"/>
                <a:ea typeface="Arial" pitchFamily="34" charset="-122"/>
                <a:cs typeface="Arial" pitchFamily="34" charset="-120"/>
              </a:rPr>
              <a:t>How to start a SCIF project</a:t>
            </a:r>
            <a:endParaRPr lang="en-US" sz="3200" dirty="0"/>
          </a:p>
        </p:txBody>
      </p:sp>
      <p:sp>
        <p:nvSpPr>
          <p:cNvPr id="4" name="Text 2"/>
          <p:cNvSpPr txBox="1"/>
          <p:nvPr/>
        </p:nvSpPr>
        <p:spPr>
          <a:xfrm>
            <a:off x="548640" y="6382512"/>
            <a:ext cx="9692640" cy="274320"/>
          </a:xfrm>
          <a:prstGeom prst="rect">
            <a:avLst/>
          </a:prstGeom>
          <a:noFill/>
          <a:ln/>
        </p:spPr>
        <p:txBody>
          <a:bodyPr wrap="square" lIns="0" tIns="0" rIns="0" bIns="0" rtlCol="0" anchor="ctr"/>
          <a:lstStyle/>
          <a:p>
            <a:pPr indent="0" marL="0">
              <a:buNone/>
            </a:pPr>
            <a:r>
              <a:rPr lang="en-US" sz="1400" dirty="0">
                <a:solidFill>
                  <a:srgbClr val="7D90A4"/>
                </a:solidFill>
                <a:latin typeface="Calibri" pitchFamily="34" charset="0"/>
                <a:ea typeface="Calibri" pitchFamily="34" charset="-122"/>
                <a:cs typeface="Calibri" pitchFamily="34" charset="-120"/>
              </a:rPr>
              <a:t>Sources: IC Tech Spec 2.A, 3.A–3.B · UFC 4-010-05 · UL Product iQ · KB synthesis. Your AO’s direction controls.</a:t>
            </a:r>
            <a:endParaRPr lang="en-US" sz="1400" dirty="0"/>
          </a:p>
        </p:txBody>
      </p:sp>
      <p:sp>
        <p:nvSpPr>
          <p:cNvPr id="5" name="Text 3"/>
          <p:cNvSpPr txBox="1"/>
          <p:nvPr/>
        </p:nvSpPr>
        <p:spPr>
          <a:xfrm>
            <a:off x="10360152" y="6382512"/>
            <a:ext cx="1280160" cy="274320"/>
          </a:xfrm>
          <a:prstGeom prst="rect">
            <a:avLst/>
          </a:prstGeom>
          <a:noFill/>
          <a:ln/>
        </p:spPr>
        <p:txBody>
          <a:bodyPr wrap="square" lIns="0" tIns="0" rIns="0" bIns="0" rtlCol="0" anchor="ctr"/>
          <a:lstStyle/>
          <a:p>
            <a:pPr algn="r" indent="0" marL="0">
              <a:buNone/>
            </a:pPr>
            <a:r>
              <a:rPr lang="en-US" sz="1400" dirty="0">
                <a:solidFill>
                  <a:srgbClr val="7D90A4"/>
                </a:solidFill>
                <a:latin typeface="Courier New" pitchFamily="34" charset="0"/>
                <a:ea typeface="Courier New" pitchFamily="34" charset="-122"/>
                <a:cs typeface="Courier New" pitchFamily="34" charset="-120"/>
              </a:rPr>
              <a:t>23 / 24</a:t>
            </a:r>
            <a:endParaRPr lang="en-US" sz="1400" dirty="0"/>
          </a:p>
        </p:txBody>
      </p:sp>
      <p:sp>
        <p:nvSpPr>
          <p:cNvPr id="6" name="Shape 4"/>
          <p:cNvSpPr/>
          <p:nvPr/>
        </p:nvSpPr>
        <p:spPr>
          <a:xfrm>
            <a:off x="548640" y="1572768"/>
            <a:ext cx="5394960" cy="1024128"/>
          </a:xfrm>
          <a:prstGeom prst="roundRect">
            <a:avLst>
              <a:gd name="adj" fmla="val 7143"/>
            </a:avLst>
          </a:prstGeom>
          <a:solidFill>
            <a:srgbClr val="0B121B"/>
          </a:solidFill>
          <a:ln w="9525">
            <a:solidFill>
              <a:srgbClr val="1E2E40"/>
            </a:solidFill>
            <a:prstDash val="solid"/>
          </a:ln>
        </p:spPr>
      </p:sp>
      <p:sp>
        <p:nvSpPr>
          <p:cNvPr id="7" name="Shape 5"/>
          <p:cNvSpPr/>
          <p:nvPr/>
        </p:nvSpPr>
        <p:spPr>
          <a:xfrm>
            <a:off x="749808" y="1874520"/>
            <a:ext cx="420624" cy="420624"/>
          </a:xfrm>
          <a:prstGeom prst="ellipse">
            <a:avLst/>
          </a:prstGeom>
          <a:solidFill>
            <a:srgbClr val="0B121B"/>
          </a:solidFill>
          <a:ln w="19050">
            <a:solidFill>
              <a:srgbClr val="3FD0FF"/>
            </a:solidFill>
            <a:prstDash val="solid"/>
          </a:ln>
        </p:spPr>
      </p:sp>
      <p:sp>
        <p:nvSpPr>
          <p:cNvPr id="8" name="Text 6"/>
          <p:cNvSpPr txBox="1"/>
          <p:nvPr/>
        </p:nvSpPr>
        <p:spPr>
          <a:xfrm>
            <a:off x="749808" y="1874520"/>
            <a:ext cx="420624" cy="420624"/>
          </a:xfrm>
          <a:prstGeom prst="rect">
            <a:avLst/>
          </a:prstGeom>
          <a:noFill/>
          <a:ln/>
        </p:spPr>
        <p:txBody>
          <a:bodyPr wrap="square" lIns="0" tIns="0" rIns="0" bIns="0" rtlCol="0" anchor="ctr"/>
          <a:lstStyle/>
          <a:p>
            <a:pPr algn="ctr" indent="0" marL="0">
              <a:buNone/>
            </a:pPr>
            <a:r>
              <a:rPr lang="en-US" sz="1500" b="1" dirty="0">
                <a:solidFill>
                  <a:srgbClr val="3FD0FF"/>
                </a:solidFill>
                <a:latin typeface="Courier New" pitchFamily="34" charset="0"/>
                <a:ea typeface="Courier New" pitchFamily="34" charset="-122"/>
                <a:cs typeface="Courier New" pitchFamily="34" charset="-120"/>
              </a:rPr>
              <a:t>1</a:t>
            </a:r>
            <a:endParaRPr lang="en-US" sz="1500" dirty="0"/>
          </a:p>
        </p:txBody>
      </p:sp>
      <p:sp>
        <p:nvSpPr>
          <p:cNvPr id="9" name="Text 7"/>
          <p:cNvSpPr txBox="1"/>
          <p:nvPr/>
        </p:nvSpPr>
        <p:spPr>
          <a:xfrm>
            <a:off x="1371600" y="1700784"/>
            <a:ext cx="4023360" cy="347472"/>
          </a:xfrm>
          <a:prstGeom prst="rect">
            <a:avLst/>
          </a:prstGeom>
          <a:noFill/>
          <a:ln/>
        </p:spPr>
        <p:txBody>
          <a:bodyPr wrap="square" lIns="0" tIns="0" rIns="0" bIns="0" rtlCol="0" anchor="ctr"/>
          <a:lstStyle/>
          <a:p>
            <a:pPr indent="0" marL="0">
              <a:buNone/>
            </a:pPr>
            <a:r>
              <a:rPr lang="en-US" sz="1700" b="1" dirty="0">
                <a:solidFill>
                  <a:srgbClr val="E6EEF5"/>
                </a:solidFill>
                <a:latin typeface="Calibri" pitchFamily="34" charset="0"/>
                <a:ea typeface="Calibri" pitchFamily="34" charset="-122"/>
                <a:cs typeface="Calibri" pitchFamily="34" charset="-120"/>
              </a:rPr>
              <a:t>Confirm the mission need and sponsor</a:t>
            </a:r>
            <a:endParaRPr lang="en-US" sz="1700" dirty="0"/>
          </a:p>
        </p:txBody>
      </p:sp>
      <p:sp>
        <p:nvSpPr>
          <p:cNvPr id="10" name="Text 8"/>
          <p:cNvSpPr txBox="1"/>
          <p:nvPr/>
        </p:nvSpPr>
        <p:spPr>
          <a:xfrm>
            <a:off x="1371600" y="2048256"/>
            <a:ext cx="4023360" cy="475488"/>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DoD SCIFs need a SCIF number or written concept approval.</a:t>
            </a:r>
            <a:endParaRPr lang="en-US" sz="1400" dirty="0"/>
          </a:p>
        </p:txBody>
      </p:sp>
      <p:sp>
        <p:nvSpPr>
          <p:cNvPr id="11" name="Shape 9"/>
          <p:cNvSpPr/>
          <p:nvPr/>
        </p:nvSpPr>
        <p:spPr>
          <a:xfrm>
            <a:off x="5486400" y="1938528"/>
            <a:ext cx="256032" cy="256032"/>
          </a:xfrm>
          <a:prstGeom prst="rect">
            <a:avLst/>
          </a:prstGeom>
          <a:ln w="15875">
            <a:solidFill>
              <a:srgbClr val="2A3F55"/>
            </a:solidFill>
            <a:prstDash val="solid"/>
          </a:ln>
        </p:spPr>
      </p:sp>
      <p:sp>
        <p:nvSpPr>
          <p:cNvPr id="12" name="Shape 10"/>
          <p:cNvSpPr/>
          <p:nvPr/>
        </p:nvSpPr>
        <p:spPr>
          <a:xfrm>
            <a:off x="548640" y="2715768"/>
            <a:ext cx="5394960" cy="1024128"/>
          </a:xfrm>
          <a:prstGeom prst="roundRect">
            <a:avLst>
              <a:gd name="adj" fmla="val 7143"/>
            </a:avLst>
          </a:prstGeom>
          <a:solidFill>
            <a:srgbClr val="0B121B"/>
          </a:solidFill>
          <a:ln w="9525">
            <a:solidFill>
              <a:srgbClr val="1E2E40"/>
            </a:solidFill>
            <a:prstDash val="solid"/>
          </a:ln>
        </p:spPr>
      </p:sp>
      <p:sp>
        <p:nvSpPr>
          <p:cNvPr id="13" name="Shape 11"/>
          <p:cNvSpPr/>
          <p:nvPr/>
        </p:nvSpPr>
        <p:spPr>
          <a:xfrm>
            <a:off x="749808" y="3017520"/>
            <a:ext cx="420624" cy="420624"/>
          </a:xfrm>
          <a:prstGeom prst="ellipse">
            <a:avLst/>
          </a:prstGeom>
          <a:solidFill>
            <a:srgbClr val="0B121B"/>
          </a:solidFill>
          <a:ln w="19050">
            <a:solidFill>
              <a:srgbClr val="3FD0FF"/>
            </a:solidFill>
            <a:prstDash val="solid"/>
          </a:ln>
        </p:spPr>
      </p:sp>
      <p:sp>
        <p:nvSpPr>
          <p:cNvPr id="14" name="Text 12"/>
          <p:cNvSpPr txBox="1"/>
          <p:nvPr/>
        </p:nvSpPr>
        <p:spPr>
          <a:xfrm>
            <a:off x="749808" y="3017520"/>
            <a:ext cx="420624" cy="420624"/>
          </a:xfrm>
          <a:prstGeom prst="rect">
            <a:avLst/>
          </a:prstGeom>
          <a:noFill/>
          <a:ln/>
        </p:spPr>
        <p:txBody>
          <a:bodyPr wrap="square" lIns="0" tIns="0" rIns="0" bIns="0" rtlCol="0" anchor="ctr"/>
          <a:lstStyle/>
          <a:p>
            <a:pPr algn="ctr" indent="0" marL="0">
              <a:buNone/>
            </a:pPr>
            <a:r>
              <a:rPr lang="en-US" sz="1500" b="1" dirty="0">
                <a:solidFill>
                  <a:srgbClr val="3FD0FF"/>
                </a:solidFill>
                <a:latin typeface="Courier New" pitchFamily="34" charset="0"/>
                <a:ea typeface="Courier New" pitchFamily="34" charset="-122"/>
                <a:cs typeface="Courier New" pitchFamily="34" charset="-120"/>
              </a:rPr>
              <a:t>2</a:t>
            </a:r>
            <a:endParaRPr lang="en-US" sz="1500" dirty="0"/>
          </a:p>
        </p:txBody>
      </p:sp>
      <p:sp>
        <p:nvSpPr>
          <p:cNvPr id="15" name="Text 13"/>
          <p:cNvSpPr txBox="1"/>
          <p:nvPr/>
        </p:nvSpPr>
        <p:spPr>
          <a:xfrm>
            <a:off x="1371600" y="2843784"/>
            <a:ext cx="4023360" cy="347472"/>
          </a:xfrm>
          <a:prstGeom prst="rect">
            <a:avLst/>
          </a:prstGeom>
          <a:noFill/>
          <a:ln/>
        </p:spPr>
        <p:txBody>
          <a:bodyPr wrap="square" lIns="0" tIns="0" rIns="0" bIns="0" rtlCol="0" anchor="ctr"/>
          <a:lstStyle/>
          <a:p>
            <a:pPr indent="0" marL="0">
              <a:buNone/>
            </a:pPr>
            <a:r>
              <a:rPr lang="en-US" sz="1700" b="1" dirty="0">
                <a:solidFill>
                  <a:srgbClr val="E6EEF5"/>
                </a:solidFill>
                <a:latin typeface="Calibri" pitchFamily="34" charset="0"/>
                <a:ea typeface="Calibri" pitchFamily="34" charset="-122"/>
                <a:cs typeface="Calibri" pitchFamily="34" charset="-120"/>
              </a:rPr>
              <a:t>Identify the AO and appoint an SSM</a:t>
            </a:r>
            <a:endParaRPr lang="en-US" sz="1700" dirty="0"/>
          </a:p>
        </p:txBody>
      </p:sp>
      <p:sp>
        <p:nvSpPr>
          <p:cNvPr id="16" name="Text 14"/>
          <p:cNvSpPr txBox="1"/>
          <p:nvPr/>
        </p:nvSpPr>
        <p:spPr>
          <a:xfrm>
            <a:off x="1371600" y="3191256"/>
            <a:ext cx="4023360" cy="475488"/>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Talk to the AO before design, orders or contracts.</a:t>
            </a:r>
            <a:endParaRPr lang="en-US" sz="1400" dirty="0"/>
          </a:p>
        </p:txBody>
      </p:sp>
      <p:sp>
        <p:nvSpPr>
          <p:cNvPr id="17" name="Shape 15"/>
          <p:cNvSpPr/>
          <p:nvPr/>
        </p:nvSpPr>
        <p:spPr>
          <a:xfrm>
            <a:off x="5486400" y="3081528"/>
            <a:ext cx="256032" cy="256032"/>
          </a:xfrm>
          <a:prstGeom prst="rect">
            <a:avLst/>
          </a:prstGeom>
          <a:ln w="15875">
            <a:solidFill>
              <a:srgbClr val="2A3F55"/>
            </a:solidFill>
            <a:prstDash val="solid"/>
          </a:ln>
        </p:spPr>
      </p:sp>
      <p:sp>
        <p:nvSpPr>
          <p:cNvPr id="18" name="Shape 16"/>
          <p:cNvSpPr/>
          <p:nvPr/>
        </p:nvSpPr>
        <p:spPr>
          <a:xfrm>
            <a:off x="548640" y="3858768"/>
            <a:ext cx="5394960" cy="1024128"/>
          </a:xfrm>
          <a:prstGeom prst="roundRect">
            <a:avLst>
              <a:gd name="adj" fmla="val 7143"/>
            </a:avLst>
          </a:prstGeom>
          <a:solidFill>
            <a:srgbClr val="0B121B"/>
          </a:solidFill>
          <a:ln w="9525">
            <a:solidFill>
              <a:srgbClr val="1E2E40"/>
            </a:solidFill>
            <a:prstDash val="solid"/>
          </a:ln>
        </p:spPr>
      </p:sp>
      <p:sp>
        <p:nvSpPr>
          <p:cNvPr id="19" name="Shape 17"/>
          <p:cNvSpPr/>
          <p:nvPr/>
        </p:nvSpPr>
        <p:spPr>
          <a:xfrm>
            <a:off x="749808" y="4160520"/>
            <a:ext cx="420624" cy="420624"/>
          </a:xfrm>
          <a:prstGeom prst="ellipse">
            <a:avLst/>
          </a:prstGeom>
          <a:solidFill>
            <a:srgbClr val="0B121B"/>
          </a:solidFill>
          <a:ln w="19050">
            <a:solidFill>
              <a:srgbClr val="3FD0FF"/>
            </a:solidFill>
            <a:prstDash val="solid"/>
          </a:ln>
        </p:spPr>
      </p:sp>
      <p:sp>
        <p:nvSpPr>
          <p:cNvPr id="20" name="Text 18"/>
          <p:cNvSpPr txBox="1"/>
          <p:nvPr/>
        </p:nvSpPr>
        <p:spPr>
          <a:xfrm>
            <a:off x="749808" y="4160520"/>
            <a:ext cx="420624" cy="420624"/>
          </a:xfrm>
          <a:prstGeom prst="rect">
            <a:avLst/>
          </a:prstGeom>
          <a:noFill/>
          <a:ln/>
        </p:spPr>
        <p:txBody>
          <a:bodyPr wrap="square" lIns="0" tIns="0" rIns="0" bIns="0" rtlCol="0" anchor="ctr"/>
          <a:lstStyle/>
          <a:p>
            <a:pPr algn="ctr" indent="0" marL="0">
              <a:buNone/>
            </a:pPr>
            <a:r>
              <a:rPr lang="en-US" sz="1500" b="1" dirty="0">
                <a:solidFill>
                  <a:srgbClr val="3FD0FF"/>
                </a:solidFill>
                <a:latin typeface="Courier New" pitchFamily="34" charset="0"/>
                <a:ea typeface="Courier New" pitchFamily="34" charset="-122"/>
                <a:cs typeface="Courier New" pitchFamily="34" charset="-120"/>
              </a:rPr>
              <a:t>3</a:t>
            </a:r>
            <a:endParaRPr lang="en-US" sz="1500" dirty="0"/>
          </a:p>
        </p:txBody>
      </p:sp>
      <p:sp>
        <p:nvSpPr>
          <p:cNvPr id="21" name="Text 19"/>
          <p:cNvSpPr txBox="1"/>
          <p:nvPr/>
        </p:nvSpPr>
        <p:spPr>
          <a:xfrm>
            <a:off x="1371600" y="3986784"/>
            <a:ext cx="4023360" cy="347472"/>
          </a:xfrm>
          <a:prstGeom prst="rect">
            <a:avLst/>
          </a:prstGeom>
          <a:noFill/>
          <a:ln/>
        </p:spPr>
        <p:txBody>
          <a:bodyPr wrap="square" lIns="0" tIns="0" rIns="0" bIns="0" rtlCol="0" anchor="ctr"/>
          <a:lstStyle/>
          <a:p>
            <a:pPr indent="0" marL="0">
              <a:buNone/>
            </a:pPr>
            <a:r>
              <a:rPr lang="en-US" sz="1700" b="1" dirty="0">
                <a:solidFill>
                  <a:srgbClr val="E6EEF5"/>
                </a:solidFill>
                <a:latin typeface="Calibri" pitchFamily="34" charset="0"/>
                <a:ea typeface="Calibri" pitchFamily="34" charset="-122"/>
                <a:cs typeface="Calibri" pitchFamily="34" charset="-120"/>
              </a:rPr>
              <a:t>Profile the facility</a:t>
            </a:r>
            <a:endParaRPr lang="en-US" sz="1700" dirty="0"/>
          </a:p>
        </p:txBody>
      </p:sp>
      <p:sp>
        <p:nvSpPr>
          <p:cNvPr id="22" name="Text 20"/>
          <p:cNvSpPr txBox="1"/>
          <p:nvPr/>
        </p:nvSpPr>
        <p:spPr>
          <a:xfrm>
            <a:off x="1371600" y="4334256"/>
            <a:ext cx="4023360" cy="475488"/>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Storage mode, Security-in-Depth, U.S. or overseas.</a:t>
            </a:r>
            <a:endParaRPr lang="en-US" sz="1400" dirty="0"/>
          </a:p>
        </p:txBody>
      </p:sp>
      <p:sp>
        <p:nvSpPr>
          <p:cNvPr id="23" name="Shape 21"/>
          <p:cNvSpPr/>
          <p:nvPr/>
        </p:nvSpPr>
        <p:spPr>
          <a:xfrm>
            <a:off x="5486400" y="4224528"/>
            <a:ext cx="256032" cy="256032"/>
          </a:xfrm>
          <a:prstGeom prst="rect">
            <a:avLst/>
          </a:prstGeom>
          <a:ln w="15875">
            <a:solidFill>
              <a:srgbClr val="2A3F55"/>
            </a:solidFill>
            <a:prstDash val="solid"/>
          </a:ln>
        </p:spPr>
      </p:sp>
      <p:sp>
        <p:nvSpPr>
          <p:cNvPr id="24" name="Shape 22"/>
          <p:cNvSpPr/>
          <p:nvPr/>
        </p:nvSpPr>
        <p:spPr>
          <a:xfrm>
            <a:off x="548640" y="5001768"/>
            <a:ext cx="5394960" cy="1024128"/>
          </a:xfrm>
          <a:prstGeom prst="roundRect">
            <a:avLst>
              <a:gd name="adj" fmla="val 7143"/>
            </a:avLst>
          </a:prstGeom>
          <a:solidFill>
            <a:srgbClr val="0B121B"/>
          </a:solidFill>
          <a:ln w="9525">
            <a:solidFill>
              <a:srgbClr val="1E2E40"/>
            </a:solidFill>
            <a:prstDash val="solid"/>
          </a:ln>
        </p:spPr>
      </p:sp>
      <p:sp>
        <p:nvSpPr>
          <p:cNvPr id="25" name="Shape 23"/>
          <p:cNvSpPr/>
          <p:nvPr/>
        </p:nvSpPr>
        <p:spPr>
          <a:xfrm>
            <a:off x="749808" y="5303520"/>
            <a:ext cx="420624" cy="420624"/>
          </a:xfrm>
          <a:prstGeom prst="ellipse">
            <a:avLst/>
          </a:prstGeom>
          <a:solidFill>
            <a:srgbClr val="0B121B"/>
          </a:solidFill>
          <a:ln w="19050">
            <a:solidFill>
              <a:srgbClr val="3FD0FF"/>
            </a:solidFill>
            <a:prstDash val="solid"/>
          </a:ln>
        </p:spPr>
      </p:sp>
      <p:sp>
        <p:nvSpPr>
          <p:cNvPr id="26" name="Text 24"/>
          <p:cNvSpPr txBox="1"/>
          <p:nvPr/>
        </p:nvSpPr>
        <p:spPr>
          <a:xfrm>
            <a:off x="749808" y="5303520"/>
            <a:ext cx="420624" cy="420624"/>
          </a:xfrm>
          <a:prstGeom prst="rect">
            <a:avLst/>
          </a:prstGeom>
          <a:noFill/>
          <a:ln/>
        </p:spPr>
        <p:txBody>
          <a:bodyPr wrap="square" lIns="0" tIns="0" rIns="0" bIns="0" rtlCol="0" anchor="ctr"/>
          <a:lstStyle/>
          <a:p>
            <a:pPr algn="ctr" indent="0" marL="0">
              <a:buNone/>
            </a:pPr>
            <a:r>
              <a:rPr lang="en-US" sz="1500" b="1" dirty="0">
                <a:solidFill>
                  <a:srgbClr val="3FD0FF"/>
                </a:solidFill>
                <a:latin typeface="Courier New" pitchFamily="34" charset="0"/>
                <a:ea typeface="Courier New" pitchFamily="34" charset="-122"/>
                <a:cs typeface="Courier New" pitchFamily="34" charset="-120"/>
              </a:rPr>
              <a:t>4</a:t>
            </a:r>
            <a:endParaRPr lang="en-US" sz="1500" dirty="0"/>
          </a:p>
        </p:txBody>
      </p:sp>
      <p:sp>
        <p:nvSpPr>
          <p:cNvPr id="27" name="Text 25"/>
          <p:cNvSpPr txBox="1"/>
          <p:nvPr/>
        </p:nvSpPr>
        <p:spPr>
          <a:xfrm>
            <a:off x="1371600" y="5129784"/>
            <a:ext cx="4023360" cy="347472"/>
          </a:xfrm>
          <a:prstGeom prst="rect">
            <a:avLst/>
          </a:prstGeom>
          <a:noFill/>
          <a:ln/>
        </p:spPr>
        <p:txBody>
          <a:bodyPr wrap="square" lIns="0" tIns="0" rIns="0" bIns="0" rtlCol="0" anchor="ctr"/>
          <a:lstStyle/>
          <a:p>
            <a:pPr indent="0" marL="0">
              <a:buNone/>
            </a:pPr>
            <a:r>
              <a:rPr lang="en-US" sz="1700" b="1" dirty="0">
                <a:solidFill>
                  <a:srgbClr val="E6EEF5"/>
                </a:solidFill>
                <a:latin typeface="Calibri" pitchFamily="34" charset="0"/>
                <a:ea typeface="Calibri" pitchFamily="34" charset="-122"/>
                <a:cs typeface="Calibri" pitchFamily="34" charset="-120"/>
              </a:rPr>
              <a:t>Zone every room</a:t>
            </a:r>
            <a:endParaRPr lang="en-US" sz="1700" dirty="0"/>
          </a:p>
        </p:txBody>
      </p:sp>
      <p:sp>
        <p:nvSpPr>
          <p:cNvPr id="28" name="Text 26"/>
          <p:cNvSpPr txBox="1"/>
          <p:nvPr/>
        </p:nvSpPr>
        <p:spPr>
          <a:xfrm>
            <a:off x="1371600" y="5477256"/>
            <a:ext cx="4023360" cy="475488"/>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Sound Group 3, Sound Group 4 or non-discussion.</a:t>
            </a:r>
            <a:endParaRPr lang="en-US" sz="1400" dirty="0"/>
          </a:p>
        </p:txBody>
      </p:sp>
      <p:sp>
        <p:nvSpPr>
          <p:cNvPr id="29" name="Shape 27"/>
          <p:cNvSpPr/>
          <p:nvPr/>
        </p:nvSpPr>
        <p:spPr>
          <a:xfrm>
            <a:off x="5486400" y="5367528"/>
            <a:ext cx="256032" cy="256032"/>
          </a:xfrm>
          <a:prstGeom prst="rect">
            <a:avLst/>
          </a:prstGeom>
          <a:ln w="15875">
            <a:solidFill>
              <a:srgbClr val="2A3F55"/>
            </a:solidFill>
            <a:prstDash val="solid"/>
          </a:ln>
        </p:spPr>
      </p:sp>
      <p:sp>
        <p:nvSpPr>
          <p:cNvPr id="30" name="Shape 28"/>
          <p:cNvSpPr/>
          <p:nvPr/>
        </p:nvSpPr>
        <p:spPr>
          <a:xfrm>
            <a:off x="6245352" y="1572768"/>
            <a:ext cx="5394960" cy="1024128"/>
          </a:xfrm>
          <a:prstGeom prst="roundRect">
            <a:avLst>
              <a:gd name="adj" fmla="val 7143"/>
            </a:avLst>
          </a:prstGeom>
          <a:solidFill>
            <a:srgbClr val="0B121B"/>
          </a:solidFill>
          <a:ln w="9525">
            <a:solidFill>
              <a:srgbClr val="1E2E40"/>
            </a:solidFill>
            <a:prstDash val="solid"/>
          </a:ln>
        </p:spPr>
      </p:sp>
      <p:sp>
        <p:nvSpPr>
          <p:cNvPr id="31" name="Shape 29"/>
          <p:cNvSpPr/>
          <p:nvPr/>
        </p:nvSpPr>
        <p:spPr>
          <a:xfrm>
            <a:off x="6446520" y="1874520"/>
            <a:ext cx="420624" cy="420624"/>
          </a:xfrm>
          <a:prstGeom prst="ellipse">
            <a:avLst/>
          </a:prstGeom>
          <a:solidFill>
            <a:srgbClr val="0B121B"/>
          </a:solidFill>
          <a:ln w="19050">
            <a:solidFill>
              <a:srgbClr val="3DDC97"/>
            </a:solidFill>
            <a:prstDash val="solid"/>
          </a:ln>
        </p:spPr>
      </p:sp>
      <p:sp>
        <p:nvSpPr>
          <p:cNvPr id="32" name="Text 30"/>
          <p:cNvSpPr txBox="1"/>
          <p:nvPr/>
        </p:nvSpPr>
        <p:spPr>
          <a:xfrm>
            <a:off x="6446520" y="1874520"/>
            <a:ext cx="420624" cy="420624"/>
          </a:xfrm>
          <a:prstGeom prst="rect">
            <a:avLst/>
          </a:prstGeom>
          <a:noFill/>
          <a:ln/>
        </p:spPr>
        <p:txBody>
          <a:bodyPr wrap="square" lIns="0" tIns="0" rIns="0" bIns="0" rtlCol="0" anchor="ctr"/>
          <a:lstStyle/>
          <a:p>
            <a:pPr algn="ctr" indent="0" marL="0">
              <a:buNone/>
            </a:pPr>
            <a:r>
              <a:rPr lang="en-US" sz="1500" b="1" dirty="0">
                <a:solidFill>
                  <a:srgbClr val="3DDC97"/>
                </a:solidFill>
                <a:latin typeface="Courier New" pitchFamily="34" charset="0"/>
                <a:ea typeface="Courier New" pitchFamily="34" charset="-122"/>
                <a:cs typeface="Courier New" pitchFamily="34" charset="-120"/>
              </a:rPr>
              <a:t>5</a:t>
            </a:r>
            <a:endParaRPr lang="en-US" sz="1500" dirty="0"/>
          </a:p>
        </p:txBody>
      </p:sp>
      <p:sp>
        <p:nvSpPr>
          <p:cNvPr id="33" name="Text 31"/>
          <p:cNvSpPr txBox="1"/>
          <p:nvPr/>
        </p:nvSpPr>
        <p:spPr>
          <a:xfrm>
            <a:off x="7068312" y="1700784"/>
            <a:ext cx="4023360" cy="347472"/>
          </a:xfrm>
          <a:prstGeom prst="rect">
            <a:avLst/>
          </a:prstGeom>
          <a:noFill/>
          <a:ln/>
        </p:spPr>
        <p:txBody>
          <a:bodyPr wrap="square" lIns="0" tIns="0" rIns="0" bIns="0" rtlCol="0" anchor="ctr"/>
          <a:lstStyle/>
          <a:p>
            <a:pPr indent="0" marL="0">
              <a:buNone/>
            </a:pPr>
            <a:r>
              <a:rPr lang="en-US" sz="1700" b="1" dirty="0">
                <a:solidFill>
                  <a:srgbClr val="E6EEF5"/>
                </a:solidFill>
                <a:latin typeface="Calibri" pitchFamily="34" charset="0"/>
                <a:ea typeface="Calibri" pitchFamily="34" charset="-122"/>
                <a:cs typeface="Calibri" pitchFamily="34" charset="-120"/>
              </a:rPr>
              <a:t>Get the CTTA’s review early</a:t>
            </a:r>
            <a:endParaRPr lang="en-US" sz="1700" dirty="0"/>
          </a:p>
        </p:txBody>
      </p:sp>
      <p:sp>
        <p:nvSpPr>
          <p:cNvPr id="34" name="Text 32"/>
          <p:cNvSpPr txBox="1"/>
          <p:nvPr/>
        </p:nvSpPr>
        <p:spPr>
          <a:xfrm>
            <a:off x="7068312" y="2048256"/>
            <a:ext cx="4023360" cy="475488"/>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Submit the TEMPEST checklist; buy no filters or shielding before the review.</a:t>
            </a:r>
            <a:endParaRPr lang="en-US" sz="1400" dirty="0"/>
          </a:p>
        </p:txBody>
      </p:sp>
      <p:sp>
        <p:nvSpPr>
          <p:cNvPr id="35" name="Shape 33"/>
          <p:cNvSpPr/>
          <p:nvPr/>
        </p:nvSpPr>
        <p:spPr>
          <a:xfrm>
            <a:off x="11183112" y="1938528"/>
            <a:ext cx="256032" cy="256032"/>
          </a:xfrm>
          <a:prstGeom prst="rect">
            <a:avLst/>
          </a:prstGeom>
          <a:ln w="15875">
            <a:solidFill>
              <a:srgbClr val="2A3F55"/>
            </a:solidFill>
            <a:prstDash val="solid"/>
          </a:ln>
        </p:spPr>
      </p:sp>
      <p:sp>
        <p:nvSpPr>
          <p:cNvPr id="36" name="Shape 34"/>
          <p:cNvSpPr/>
          <p:nvPr/>
        </p:nvSpPr>
        <p:spPr>
          <a:xfrm>
            <a:off x="6245352" y="2715768"/>
            <a:ext cx="5394960" cy="1024128"/>
          </a:xfrm>
          <a:prstGeom prst="roundRect">
            <a:avLst>
              <a:gd name="adj" fmla="val 7143"/>
            </a:avLst>
          </a:prstGeom>
          <a:solidFill>
            <a:srgbClr val="0B121B"/>
          </a:solidFill>
          <a:ln w="9525">
            <a:solidFill>
              <a:srgbClr val="1E2E40"/>
            </a:solidFill>
            <a:prstDash val="solid"/>
          </a:ln>
        </p:spPr>
      </p:sp>
      <p:sp>
        <p:nvSpPr>
          <p:cNvPr id="37" name="Shape 35"/>
          <p:cNvSpPr/>
          <p:nvPr/>
        </p:nvSpPr>
        <p:spPr>
          <a:xfrm>
            <a:off x="6446520" y="3017520"/>
            <a:ext cx="420624" cy="420624"/>
          </a:xfrm>
          <a:prstGeom prst="ellipse">
            <a:avLst/>
          </a:prstGeom>
          <a:solidFill>
            <a:srgbClr val="0B121B"/>
          </a:solidFill>
          <a:ln w="19050">
            <a:solidFill>
              <a:srgbClr val="3DDC97"/>
            </a:solidFill>
            <a:prstDash val="solid"/>
          </a:ln>
        </p:spPr>
      </p:sp>
      <p:sp>
        <p:nvSpPr>
          <p:cNvPr id="38" name="Text 36"/>
          <p:cNvSpPr txBox="1"/>
          <p:nvPr/>
        </p:nvSpPr>
        <p:spPr>
          <a:xfrm>
            <a:off x="6446520" y="3017520"/>
            <a:ext cx="420624" cy="420624"/>
          </a:xfrm>
          <a:prstGeom prst="rect">
            <a:avLst/>
          </a:prstGeom>
          <a:noFill/>
          <a:ln/>
        </p:spPr>
        <p:txBody>
          <a:bodyPr wrap="square" lIns="0" tIns="0" rIns="0" bIns="0" rtlCol="0" anchor="ctr"/>
          <a:lstStyle/>
          <a:p>
            <a:pPr algn="ctr" indent="0" marL="0">
              <a:buNone/>
            </a:pPr>
            <a:r>
              <a:rPr lang="en-US" sz="1500" b="1" dirty="0">
                <a:solidFill>
                  <a:srgbClr val="3DDC97"/>
                </a:solidFill>
                <a:latin typeface="Courier New" pitchFamily="34" charset="0"/>
                <a:ea typeface="Courier New" pitchFamily="34" charset="-122"/>
                <a:cs typeface="Courier New" pitchFamily="34" charset="-120"/>
              </a:rPr>
              <a:t>6</a:t>
            </a:r>
            <a:endParaRPr lang="en-US" sz="1500" dirty="0"/>
          </a:p>
        </p:txBody>
      </p:sp>
      <p:sp>
        <p:nvSpPr>
          <p:cNvPr id="39" name="Text 37"/>
          <p:cNvSpPr txBox="1"/>
          <p:nvPr/>
        </p:nvSpPr>
        <p:spPr>
          <a:xfrm>
            <a:off x="7068312" y="2843784"/>
            <a:ext cx="4023360" cy="347472"/>
          </a:xfrm>
          <a:prstGeom prst="rect">
            <a:avLst/>
          </a:prstGeom>
          <a:noFill/>
          <a:ln/>
        </p:spPr>
        <p:txBody>
          <a:bodyPr wrap="square" lIns="0" tIns="0" rIns="0" bIns="0" rtlCol="0" anchor="ctr"/>
          <a:lstStyle/>
          <a:p>
            <a:pPr indent="0" marL="0">
              <a:buNone/>
            </a:pPr>
            <a:r>
              <a:rPr lang="en-US" sz="1700" b="1" dirty="0">
                <a:solidFill>
                  <a:srgbClr val="E6EEF5"/>
                </a:solidFill>
                <a:latin typeface="Calibri" pitchFamily="34" charset="0"/>
                <a:ea typeface="Calibri" pitchFamily="34" charset="-122"/>
                <a:cs typeface="Calibri" pitchFamily="34" charset="-120"/>
              </a:rPr>
              <a:t>Build a penetration schedule</a:t>
            </a:r>
            <a:endParaRPr lang="en-US" sz="1700" dirty="0"/>
          </a:p>
        </p:txBody>
      </p:sp>
      <p:sp>
        <p:nvSpPr>
          <p:cNvPr id="40" name="Text 38"/>
          <p:cNvSpPr txBox="1"/>
          <p:nvPr/>
        </p:nvSpPr>
        <p:spPr>
          <a:xfrm>
            <a:off x="7068312" y="3191256"/>
            <a:ext cx="4023360" cy="475488"/>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Every duct, pipe, conduit and cable, entering at a single point.</a:t>
            </a:r>
            <a:endParaRPr lang="en-US" sz="1400" dirty="0"/>
          </a:p>
        </p:txBody>
      </p:sp>
      <p:sp>
        <p:nvSpPr>
          <p:cNvPr id="41" name="Shape 39"/>
          <p:cNvSpPr/>
          <p:nvPr/>
        </p:nvSpPr>
        <p:spPr>
          <a:xfrm>
            <a:off x="11183112" y="3081528"/>
            <a:ext cx="256032" cy="256032"/>
          </a:xfrm>
          <a:prstGeom prst="rect">
            <a:avLst/>
          </a:prstGeom>
          <a:ln w="15875">
            <a:solidFill>
              <a:srgbClr val="2A3F55"/>
            </a:solidFill>
            <a:prstDash val="solid"/>
          </a:ln>
        </p:spPr>
      </p:sp>
      <p:sp>
        <p:nvSpPr>
          <p:cNvPr id="42" name="Shape 40"/>
          <p:cNvSpPr/>
          <p:nvPr/>
        </p:nvSpPr>
        <p:spPr>
          <a:xfrm>
            <a:off x="6245352" y="3858768"/>
            <a:ext cx="5394960" cy="1024128"/>
          </a:xfrm>
          <a:prstGeom prst="roundRect">
            <a:avLst>
              <a:gd name="adj" fmla="val 7143"/>
            </a:avLst>
          </a:prstGeom>
          <a:solidFill>
            <a:srgbClr val="0B121B"/>
          </a:solidFill>
          <a:ln w="9525">
            <a:solidFill>
              <a:srgbClr val="1E2E40"/>
            </a:solidFill>
            <a:prstDash val="solid"/>
          </a:ln>
        </p:spPr>
      </p:sp>
      <p:sp>
        <p:nvSpPr>
          <p:cNvPr id="43" name="Shape 41"/>
          <p:cNvSpPr/>
          <p:nvPr/>
        </p:nvSpPr>
        <p:spPr>
          <a:xfrm>
            <a:off x="6446520" y="4160520"/>
            <a:ext cx="420624" cy="420624"/>
          </a:xfrm>
          <a:prstGeom prst="ellipse">
            <a:avLst/>
          </a:prstGeom>
          <a:solidFill>
            <a:srgbClr val="0B121B"/>
          </a:solidFill>
          <a:ln w="19050">
            <a:solidFill>
              <a:srgbClr val="3DDC97"/>
            </a:solidFill>
            <a:prstDash val="solid"/>
          </a:ln>
        </p:spPr>
      </p:sp>
      <p:sp>
        <p:nvSpPr>
          <p:cNvPr id="44" name="Text 42"/>
          <p:cNvSpPr txBox="1"/>
          <p:nvPr/>
        </p:nvSpPr>
        <p:spPr>
          <a:xfrm>
            <a:off x="6446520" y="4160520"/>
            <a:ext cx="420624" cy="420624"/>
          </a:xfrm>
          <a:prstGeom prst="rect">
            <a:avLst/>
          </a:prstGeom>
          <a:noFill/>
          <a:ln/>
        </p:spPr>
        <p:txBody>
          <a:bodyPr wrap="square" lIns="0" tIns="0" rIns="0" bIns="0" rtlCol="0" anchor="ctr"/>
          <a:lstStyle/>
          <a:p>
            <a:pPr algn="ctr" indent="0" marL="0">
              <a:buNone/>
            </a:pPr>
            <a:r>
              <a:rPr lang="en-US" sz="1500" b="1" dirty="0">
                <a:solidFill>
                  <a:srgbClr val="3DDC97"/>
                </a:solidFill>
                <a:latin typeface="Courier New" pitchFamily="34" charset="0"/>
                <a:ea typeface="Courier New" pitchFamily="34" charset="-122"/>
                <a:cs typeface="Courier New" pitchFamily="34" charset="-120"/>
              </a:rPr>
              <a:t>7</a:t>
            </a:r>
            <a:endParaRPr lang="en-US" sz="1500" dirty="0"/>
          </a:p>
        </p:txBody>
      </p:sp>
      <p:sp>
        <p:nvSpPr>
          <p:cNvPr id="45" name="Text 43"/>
          <p:cNvSpPr txBox="1"/>
          <p:nvPr/>
        </p:nvSpPr>
        <p:spPr>
          <a:xfrm>
            <a:off x="7068312" y="3986784"/>
            <a:ext cx="4023360" cy="347472"/>
          </a:xfrm>
          <a:prstGeom prst="rect">
            <a:avLst/>
          </a:prstGeom>
          <a:noFill/>
          <a:ln/>
        </p:spPr>
        <p:txBody>
          <a:bodyPr wrap="square" lIns="0" tIns="0" rIns="0" bIns="0" rtlCol="0" anchor="ctr"/>
          <a:lstStyle/>
          <a:p>
            <a:pPr indent="0" marL="0">
              <a:buNone/>
            </a:pPr>
            <a:r>
              <a:rPr lang="en-US" sz="1700" b="1" dirty="0">
                <a:solidFill>
                  <a:srgbClr val="E6EEF5"/>
                </a:solidFill>
                <a:latin typeface="Calibri" pitchFamily="34" charset="0"/>
                <a:ea typeface="Calibri" pitchFamily="34" charset="-122"/>
                <a:cs typeface="Calibri" pitchFamily="34" charset="-120"/>
              </a:rPr>
              <a:t>Bring in your IDS and ACS integrator</a:t>
            </a:r>
            <a:endParaRPr lang="en-US" sz="1700" dirty="0"/>
          </a:p>
        </p:txBody>
      </p:sp>
      <p:sp>
        <p:nvSpPr>
          <p:cNvPr id="46" name="Text 44"/>
          <p:cNvSpPr txBox="1"/>
          <p:nvPr/>
        </p:nvSpPr>
        <p:spPr>
          <a:xfrm>
            <a:off x="7068312" y="4334256"/>
            <a:ext cx="4023360" cy="475488"/>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Verify UL 2050 listings (CRZH and CRZM) in UL Product iQ.</a:t>
            </a:r>
            <a:endParaRPr lang="en-US" sz="1400" dirty="0"/>
          </a:p>
        </p:txBody>
      </p:sp>
      <p:sp>
        <p:nvSpPr>
          <p:cNvPr id="47" name="Shape 45"/>
          <p:cNvSpPr/>
          <p:nvPr/>
        </p:nvSpPr>
        <p:spPr>
          <a:xfrm>
            <a:off x="11183112" y="4224528"/>
            <a:ext cx="256032" cy="256032"/>
          </a:xfrm>
          <a:prstGeom prst="rect">
            <a:avLst/>
          </a:prstGeom>
          <a:ln w="15875">
            <a:solidFill>
              <a:srgbClr val="2A3F55"/>
            </a:solidFill>
            <a:prstDash val="solid"/>
          </a:ln>
        </p:spPr>
      </p:sp>
      <p:sp>
        <p:nvSpPr>
          <p:cNvPr id="48" name="Shape 46"/>
          <p:cNvSpPr/>
          <p:nvPr/>
        </p:nvSpPr>
        <p:spPr>
          <a:xfrm>
            <a:off x="6245352" y="5001768"/>
            <a:ext cx="5394960" cy="1024128"/>
          </a:xfrm>
          <a:prstGeom prst="roundRect">
            <a:avLst>
              <a:gd name="adj" fmla="val 7143"/>
            </a:avLst>
          </a:prstGeom>
          <a:solidFill>
            <a:srgbClr val="0B121B"/>
          </a:solidFill>
          <a:ln w="9525">
            <a:solidFill>
              <a:srgbClr val="1E2E40"/>
            </a:solidFill>
            <a:prstDash val="solid"/>
          </a:ln>
        </p:spPr>
      </p:sp>
      <p:sp>
        <p:nvSpPr>
          <p:cNvPr id="49" name="Shape 47"/>
          <p:cNvSpPr/>
          <p:nvPr/>
        </p:nvSpPr>
        <p:spPr>
          <a:xfrm>
            <a:off x="6446520" y="5303520"/>
            <a:ext cx="420624" cy="420624"/>
          </a:xfrm>
          <a:prstGeom prst="ellipse">
            <a:avLst/>
          </a:prstGeom>
          <a:solidFill>
            <a:srgbClr val="0B121B"/>
          </a:solidFill>
          <a:ln w="19050">
            <a:solidFill>
              <a:srgbClr val="3DDC97"/>
            </a:solidFill>
            <a:prstDash val="solid"/>
          </a:ln>
        </p:spPr>
      </p:sp>
      <p:sp>
        <p:nvSpPr>
          <p:cNvPr id="50" name="Text 48"/>
          <p:cNvSpPr txBox="1"/>
          <p:nvPr/>
        </p:nvSpPr>
        <p:spPr>
          <a:xfrm>
            <a:off x="6446520" y="5303520"/>
            <a:ext cx="420624" cy="420624"/>
          </a:xfrm>
          <a:prstGeom prst="rect">
            <a:avLst/>
          </a:prstGeom>
          <a:noFill/>
          <a:ln/>
        </p:spPr>
        <p:txBody>
          <a:bodyPr wrap="square" lIns="0" tIns="0" rIns="0" bIns="0" rtlCol="0" anchor="ctr"/>
          <a:lstStyle/>
          <a:p>
            <a:pPr algn="ctr" indent="0" marL="0">
              <a:buNone/>
            </a:pPr>
            <a:r>
              <a:rPr lang="en-US" sz="1500" b="1" dirty="0">
                <a:solidFill>
                  <a:srgbClr val="3DDC97"/>
                </a:solidFill>
                <a:latin typeface="Courier New" pitchFamily="34" charset="0"/>
                <a:ea typeface="Courier New" pitchFamily="34" charset="-122"/>
                <a:cs typeface="Courier New" pitchFamily="34" charset="-120"/>
              </a:rPr>
              <a:t>8</a:t>
            </a:r>
            <a:endParaRPr lang="en-US" sz="1500" dirty="0"/>
          </a:p>
        </p:txBody>
      </p:sp>
      <p:sp>
        <p:nvSpPr>
          <p:cNvPr id="51" name="Text 49"/>
          <p:cNvSpPr txBox="1"/>
          <p:nvPr/>
        </p:nvSpPr>
        <p:spPr>
          <a:xfrm>
            <a:off x="7068312" y="5129784"/>
            <a:ext cx="4023360" cy="347472"/>
          </a:xfrm>
          <a:prstGeom prst="rect">
            <a:avLst/>
          </a:prstGeom>
          <a:noFill/>
          <a:ln/>
        </p:spPr>
        <p:txBody>
          <a:bodyPr wrap="square" lIns="0" tIns="0" rIns="0" bIns="0" rtlCol="0" anchor="ctr"/>
          <a:lstStyle/>
          <a:p>
            <a:pPr indent="0" marL="0">
              <a:buNone/>
            </a:pPr>
            <a:r>
              <a:rPr lang="en-US" sz="1700" b="1" dirty="0">
                <a:solidFill>
                  <a:srgbClr val="E6EEF5"/>
                </a:solidFill>
                <a:latin typeface="Calibri" pitchFamily="34" charset="0"/>
                <a:ea typeface="Calibri" pitchFamily="34" charset="-122"/>
                <a:cs typeface="Calibri" pitchFamily="34" charset="-120"/>
              </a:rPr>
              <a:t>Approve the CSP before award</a:t>
            </a:r>
            <a:endParaRPr lang="en-US" sz="1700" dirty="0"/>
          </a:p>
        </p:txBody>
      </p:sp>
      <p:sp>
        <p:nvSpPr>
          <p:cNvPr id="52" name="Text 50"/>
          <p:cNvSpPr txBox="1"/>
          <p:nvPr/>
        </p:nvSpPr>
        <p:spPr>
          <a:xfrm>
            <a:off x="7068312" y="5477256"/>
            <a:ext cx="4023360" cy="475488"/>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Then build under surveillance and photograph everything before cover.</a:t>
            </a:r>
            <a:endParaRPr lang="en-US" sz="1400" dirty="0"/>
          </a:p>
        </p:txBody>
      </p:sp>
      <p:sp>
        <p:nvSpPr>
          <p:cNvPr id="53" name="Shape 51"/>
          <p:cNvSpPr/>
          <p:nvPr/>
        </p:nvSpPr>
        <p:spPr>
          <a:xfrm>
            <a:off x="11183112" y="5367528"/>
            <a:ext cx="256032" cy="256032"/>
          </a:xfrm>
          <a:prstGeom prst="rect">
            <a:avLst/>
          </a:prstGeom>
          <a:ln w="15875">
            <a:solidFill>
              <a:srgbClr val="2A3F55"/>
            </a:solidFill>
            <a:prstDash val="solid"/>
          </a:ln>
        </p:spPr>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txBox="1"/>
          <p:nvPr/>
        </p:nvSpPr>
        <p:spPr>
          <a:xfrm>
            <a:off x="548640" y="384048"/>
            <a:ext cx="8229600" cy="274320"/>
          </a:xfrm>
          <a:prstGeom prst="rect">
            <a:avLst/>
          </a:prstGeom>
          <a:noFill/>
          <a:ln/>
        </p:spPr>
        <p:txBody>
          <a:bodyPr wrap="square" lIns="0" tIns="0" rIns="0" bIns="0" rtlCol="0" anchor="t"/>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24 · RESOURCES</a:t>
            </a:r>
            <a:endParaRPr lang="en-US" sz="1400" dirty="0"/>
          </a:p>
        </p:txBody>
      </p:sp>
      <p:sp>
        <p:nvSpPr>
          <p:cNvPr id="3" name="Text 1"/>
          <p:cNvSpPr txBox="1"/>
          <p:nvPr/>
        </p:nvSpPr>
        <p:spPr>
          <a:xfrm>
            <a:off x="548640" y="676656"/>
            <a:ext cx="11091672" cy="713232"/>
          </a:xfrm>
          <a:prstGeom prst="rect">
            <a:avLst/>
          </a:prstGeom>
          <a:noFill/>
          <a:ln/>
        </p:spPr>
        <p:txBody>
          <a:bodyPr wrap="square" lIns="0" tIns="0" rIns="0" bIns="0" rtlCol="0" anchor="ctr"/>
          <a:lstStyle/>
          <a:p>
            <a:pPr indent="0" marL="0">
              <a:buNone/>
            </a:pPr>
            <a:r>
              <a:rPr lang="en-US" sz="3200" b="1" dirty="0">
                <a:solidFill>
                  <a:srgbClr val="E6EEF5"/>
                </a:solidFill>
                <a:latin typeface="Arial" pitchFamily="34" charset="0"/>
                <a:ea typeface="Arial" pitchFamily="34" charset="-122"/>
                <a:cs typeface="Arial" pitchFamily="34" charset="-120"/>
              </a:rPr>
              <a:t>Resources and contact</a:t>
            </a:r>
            <a:endParaRPr lang="en-US" sz="3200" dirty="0"/>
          </a:p>
        </p:txBody>
      </p:sp>
      <p:sp>
        <p:nvSpPr>
          <p:cNvPr id="4" name="Text 2"/>
          <p:cNvSpPr txBox="1"/>
          <p:nvPr/>
        </p:nvSpPr>
        <p:spPr>
          <a:xfrm>
            <a:off x="10360152" y="6382512"/>
            <a:ext cx="1280160" cy="274320"/>
          </a:xfrm>
          <a:prstGeom prst="rect">
            <a:avLst/>
          </a:prstGeom>
          <a:noFill/>
          <a:ln/>
        </p:spPr>
        <p:txBody>
          <a:bodyPr wrap="square" lIns="0" tIns="0" rIns="0" bIns="0" rtlCol="0" anchor="ctr"/>
          <a:lstStyle/>
          <a:p>
            <a:pPr algn="r" indent="0" marL="0">
              <a:buNone/>
            </a:pPr>
            <a:r>
              <a:rPr lang="en-US" sz="1400" dirty="0">
                <a:solidFill>
                  <a:srgbClr val="7D90A4"/>
                </a:solidFill>
                <a:latin typeface="Courier New" pitchFamily="34" charset="0"/>
                <a:ea typeface="Courier New" pitchFamily="34" charset="-122"/>
                <a:cs typeface="Courier New" pitchFamily="34" charset="-120"/>
              </a:rPr>
              <a:t>24 / 24</a:t>
            </a:r>
            <a:endParaRPr lang="en-US" sz="1400" dirty="0"/>
          </a:p>
        </p:txBody>
      </p:sp>
      <p:sp>
        <p:nvSpPr>
          <p:cNvPr id="5" name="Shape 3"/>
          <p:cNvSpPr/>
          <p:nvPr/>
        </p:nvSpPr>
        <p:spPr>
          <a:xfrm>
            <a:off x="548640" y="1572768"/>
            <a:ext cx="6263640" cy="3246120"/>
          </a:xfrm>
          <a:prstGeom prst="roundRect">
            <a:avLst>
              <a:gd name="adj" fmla="val 2254"/>
            </a:avLst>
          </a:prstGeom>
          <a:solidFill>
            <a:srgbClr val="0B121B"/>
          </a:solidFill>
          <a:ln w="9525">
            <a:solidFill>
              <a:srgbClr val="1E2E40"/>
            </a:solidFill>
            <a:prstDash val="solid"/>
          </a:ln>
        </p:spPr>
      </p:sp>
      <p:sp>
        <p:nvSpPr>
          <p:cNvPr id="6" name="Text 4"/>
          <p:cNvSpPr txBox="1"/>
          <p:nvPr/>
        </p:nvSpPr>
        <p:spPr>
          <a:xfrm>
            <a:off x="777240" y="1691640"/>
            <a:ext cx="4572000" cy="274320"/>
          </a:xfrm>
          <a:prstGeom prst="rect">
            <a:avLst/>
          </a:prstGeom>
          <a:noFill/>
          <a:ln/>
        </p:spPr>
        <p:txBody>
          <a:bodyPr wrap="square" lIns="0" tIns="0" rIns="0" bIns="0" rtlCol="0" anchor="ctr"/>
          <a:lstStyle/>
          <a:p>
            <a:pPr indent="0" marL="0">
              <a:buNone/>
            </a:pPr>
            <a:r>
              <a:rPr lang="en-US" sz="1400" b="1" spc="100" kern="0" dirty="0">
                <a:solidFill>
                  <a:srgbClr val="3FD0FF"/>
                </a:solidFill>
                <a:latin typeface="Courier New" pitchFamily="34" charset="0"/>
                <a:ea typeface="Courier New" pitchFamily="34" charset="-122"/>
                <a:cs typeface="Courier New" pitchFamily="34" charset="-120"/>
              </a:rPr>
              <a:t>PUBLIC REFERENCES</a:t>
            </a:r>
            <a:endParaRPr lang="en-US" sz="1400" dirty="0"/>
          </a:p>
        </p:txBody>
      </p:sp>
      <p:sp>
        <p:nvSpPr>
          <p:cNvPr id="7" name="Text 5"/>
          <p:cNvSpPr txBox="1"/>
          <p:nvPr/>
        </p:nvSpPr>
        <p:spPr>
          <a:xfrm>
            <a:off x="777240" y="2103120"/>
            <a:ext cx="3429000" cy="347472"/>
          </a:xfrm>
          <a:prstGeom prst="rect">
            <a:avLst/>
          </a:prstGeom>
          <a:noFill/>
          <a:ln/>
        </p:spPr>
        <p:txBody>
          <a:bodyPr wrap="square" lIns="0" tIns="0" rIns="0" bIns="0" rtlCol="0" anchor="ctr"/>
          <a:lstStyle/>
          <a:p>
            <a:pPr indent="0" marL="0">
              <a:buNone/>
            </a:pPr>
            <a:r>
              <a:rPr lang="en-US" sz="1500" b="1" dirty="0">
                <a:solidFill>
                  <a:srgbClr val="E6EEF5"/>
                </a:solidFill>
                <a:latin typeface="Calibri" pitchFamily="34" charset="0"/>
                <a:ea typeface="Calibri" pitchFamily="34" charset="-122"/>
                <a:cs typeface="Calibri" pitchFamily="34" charset="-120"/>
              </a:rPr>
              <a:t>ICD 705 · ICS 705-1 · ICS 705-2</a:t>
            </a:r>
            <a:endParaRPr lang="en-US" sz="1500" dirty="0"/>
          </a:p>
        </p:txBody>
      </p:sp>
      <p:sp>
        <p:nvSpPr>
          <p:cNvPr id="8" name="Text 6"/>
          <p:cNvSpPr txBox="1"/>
          <p:nvPr/>
        </p:nvSpPr>
        <p:spPr>
          <a:xfrm>
            <a:off x="4160520" y="2103120"/>
            <a:ext cx="2468880" cy="347472"/>
          </a:xfrm>
          <a:prstGeom prst="rect">
            <a:avLst/>
          </a:prstGeom>
          <a:noFill/>
          <a:ln/>
        </p:spPr>
        <p:txBody>
          <a:bodyPr wrap="square" lIns="0" tIns="0" rIns="0" bIns="0" rtlCol="0" anchor="ctr"/>
          <a:lstStyle/>
          <a:p>
            <a:pPr algn="r" indent="0" marL="0">
              <a:buNone/>
            </a:pPr>
            <a:r>
              <a:rPr lang="en-US" sz="1400" dirty="0">
                <a:solidFill>
                  <a:srgbClr val="7D90A4"/>
                </a:solidFill>
                <a:latin typeface="Calibri" pitchFamily="34" charset="0"/>
                <a:ea typeface="Calibri" pitchFamily="34" charset="-122"/>
                <a:cs typeface="Calibri" pitchFamily="34" charset="-120"/>
              </a:rPr>
              <a:t>ODNI / NCSC</a:t>
            </a:r>
            <a:endParaRPr lang="en-US" sz="1400" dirty="0"/>
          </a:p>
        </p:txBody>
      </p:sp>
      <p:sp>
        <p:nvSpPr>
          <p:cNvPr id="9" name="Text 7"/>
          <p:cNvSpPr txBox="1"/>
          <p:nvPr/>
        </p:nvSpPr>
        <p:spPr>
          <a:xfrm>
            <a:off x="777240" y="2542032"/>
            <a:ext cx="3429000" cy="347472"/>
          </a:xfrm>
          <a:prstGeom prst="rect">
            <a:avLst/>
          </a:prstGeom>
          <a:noFill/>
          <a:ln/>
        </p:spPr>
        <p:txBody>
          <a:bodyPr wrap="square" lIns="0" tIns="0" rIns="0" bIns="0" rtlCol="0" anchor="ctr"/>
          <a:lstStyle/>
          <a:p>
            <a:pPr indent="0" marL="0">
              <a:buNone/>
            </a:pPr>
            <a:r>
              <a:rPr lang="en-US" sz="1500" b="1" dirty="0">
                <a:solidFill>
                  <a:srgbClr val="E6EEF5"/>
                </a:solidFill>
                <a:latin typeface="Calibri" pitchFamily="34" charset="0"/>
                <a:ea typeface="Calibri" pitchFamily="34" charset="-122"/>
                <a:cs typeface="Calibri" pitchFamily="34" charset="-120"/>
              </a:rPr>
              <a:t>IC Tech Spec v1.5.1 and forms</a:t>
            </a:r>
            <a:endParaRPr lang="en-US" sz="1500" dirty="0"/>
          </a:p>
        </p:txBody>
      </p:sp>
      <p:sp>
        <p:nvSpPr>
          <p:cNvPr id="10" name="Text 8"/>
          <p:cNvSpPr txBox="1"/>
          <p:nvPr/>
        </p:nvSpPr>
        <p:spPr>
          <a:xfrm>
            <a:off x="4160520" y="2542032"/>
            <a:ext cx="2468880" cy="347472"/>
          </a:xfrm>
          <a:prstGeom prst="rect">
            <a:avLst/>
          </a:prstGeom>
          <a:noFill/>
          <a:ln/>
        </p:spPr>
        <p:txBody>
          <a:bodyPr wrap="square" lIns="0" tIns="0" rIns="0" bIns="0" rtlCol="0" anchor="ctr"/>
          <a:lstStyle/>
          <a:p>
            <a:pPr algn="r" indent="0" marL="0">
              <a:buNone/>
            </a:pPr>
            <a:r>
              <a:rPr lang="en-US" sz="1400" dirty="0">
                <a:solidFill>
                  <a:srgbClr val="7D90A4"/>
                </a:solidFill>
                <a:latin typeface="Calibri" pitchFamily="34" charset="0"/>
                <a:ea typeface="Calibri" pitchFamily="34" charset="-122"/>
                <a:cs typeface="Calibri" pitchFamily="34" charset="-120"/>
              </a:rPr>
              <a:t>ODNI / NCSC</a:t>
            </a:r>
            <a:endParaRPr lang="en-US" sz="1400" dirty="0"/>
          </a:p>
        </p:txBody>
      </p:sp>
      <p:sp>
        <p:nvSpPr>
          <p:cNvPr id="11" name="Text 9"/>
          <p:cNvSpPr txBox="1"/>
          <p:nvPr/>
        </p:nvSpPr>
        <p:spPr>
          <a:xfrm>
            <a:off x="777240" y="2980944"/>
            <a:ext cx="3429000" cy="347472"/>
          </a:xfrm>
          <a:prstGeom prst="rect">
            <a:avLst/>
          </a:prstGeom>
          <a:noFill/>
          <a:ln/>
        </p:spPr>
        <p:txBody>
          <a:bodyPr wrap="square" lIns="0" tIns="0" rIns="0" bIns="0" rtlCol="0" anchor="ctr"/>
          <a:lstStyle/>
          <a:p>
            <a:pPr indent="0" marL="0">
              <a:buNone/>
            </a:pPr>
            <a:r>
              <a:rPr lang="en-US" sz="1500" b="1" dirty="0">
                <a:solidFill>
                  <a:srgbClr val="E6EEF5"/>
                </a:solidFill>
                <a:latin typeface="Calibri" pitchFamily="34" charset="0"/>
                <a:ea typeface="Calibri" pitchFamily="34" charset="-122"/>
                <a:cs typeface="Calibri" pitchFamily="34" charset="-120"/>
              </a:rPr>
              <a:t>UFC 4-010-05 (2023)</a:t>
            </a:r>
            <a:endParaRPr lang="en-US" sz="1500" dirty="0"/>
          </a:p>
        </p:txBody>
      </p:sp>
      <p:sp>
        <p:nvSpPr>
          <p:cNvPr id="12" name="Text 10"/>
          <p:cNvSpPr txBox="1"/>
          <p:nvPr/>
        </p:nvSpPr>
        <p:spPr>
          <a:xfrm>
            <a:off x="4160520" y="2980944"/>
            <a:ext cx="2468880" cy="347472"/>
          </a:xfrm>
          <a:prstGeom prst="rect">
            <a:avLst/>
          </a:prstGeom>
          <a:noFill/>
          <a:ln/>
        </p:spPr>
        <p:txBody>
          <a:bodyPr wrap="square" lIns="0" tIns="0" rIns="0" bIns="0" rtlCol="0" anchor="ctr"/>
          <a:lstStyle/>
          <a:p>
            <a:pPr algn="r" indent="0" marL="0">
              <a:buNone/>
            </a:pPr>
            <a:r>
              <a:rPr lang="en-US" sz="1400" dirty="0">
                <a:solidFill>
                  <a:srgbClr val="7D90A4"/>
                </a:solidFill>
                <a:latin typeface="Calibri" pitchFamily="34" charset="0"/>
                <a:ea typeface="Calibri" pitchFamily="34" charset="-122"/>
                <a:cs typeface="Calibri" pitchFamily="34" charset="-120"/>
              </a:rPr>
              <a:t>DoD design criteria</a:t>
            </a:r>
            <a:endParaRPr lang="en-US" sz="1400" dirty="0"/>
          </a:p>
        </p:txBody>
      </p:sp>
      <p:sp>
        <p:nvSpPr>
          <p:cNvPr id="13" name="Text 11"/>
          <p:cNvSpPr txBox="1"/>
          <p:nvPr/>
        </p:nvSpPr>
        <p:spPr>
          <a:xfrm>
            <a:off x="777240" y="3419856"/>
            <a:ext cx="3429000" cy="347472"/>
          </a:xfrm>
          <a:prstGeom prst="rect">
            <a:avLst/>
          </a:prstGeom>
          <a:noFill/>
          <a:ln/>
        </p:spPr>
        <p:txBody>
          <a:bodyPr wrap="square" lIns="0" tIns="0" rIns="0" bIns="0" rtlCol="0" anchor="ctr"/>
          <a:lstStyle/>
          <a:p>
            <a:pPr indent="0" marL="0">
              <a:buNone/>
            </a:pPr>
            <a:r>
              <a:rPr lang="en-US" sz="1500" b="1" dirty="0">
                <a:solidFill>
                  <a:srgbClr val="E6EEF5"/>
                </a:solidFill>
                <a:latin typeface="Calibri" pitchFamily="34" charset="0"/>
                <a:ea typeface="Calibri" pitchFamily="34" charset="-122"/>
                <a:cs typeface="Calibri" pitchFamily="34" charset="-120"/>
              </a:rPr>
              <a:t>DoDM 5205.07 (2025)</a:t>
            </a:r>
            <a:endParaRPr lang="en-US" sz="1500" dirty="0"/>
          </a:p>
        </p:txBody>
      </p:sp>
      <p:sp>
        <p:nvSpPr>
          <p:cNvPr id="14" name="Text 12"/>
          <p:cNvSpPr txBox="1"/>
          <p:nvPr/>
        </p:nvSpPr>
        <p:spPr>
          <a:xfrm>
            <a:off x="4160520" y="3419856"/>
            <a:ext cx="2468880" cy="347472"/>
          </a:xfrm>
          <a:prstGeom prst="rect">
            <a:avLst/>
          </a:prstGeom>
          <a:noFill/>
          <a:ln/>
        </p:spPr>
        <p:txBody>
          <a:bodyPr wrap="square" lIns="0" tIns="0" rIns="0" bIns="0" rtlCol="0" anchor="ctr"/>
          <a:lstStyle/>
          <a:p>
            <a:pPr algn="r" indent="0" marL="0">
              <a:buNone/>
            </a:pPr>
            <a:r>
              <a:rPr lang="en-US" sz="1400" dirty="0">
                <a:solidFill>
                  <a:srgbClr val="7D90A4"/>
                </a:solidFill>
                <a:latin typeface="Calibri" pitchFamily="34" charset="0"/>
                <a:ea typeface="Calibri" pitchFamily="34" charset="-122"/>
                <a:cs typeface="Calibri" pitchFamily="34" charset="-120"/>
              </a:rPr>
              <a:t>DoD SAP security manual</a:t>
            </a:r>
            <a:endParaRPr lang="en-US" sz="1400" dirty="0"/>
          </a:p>
        </p:txBody>
      </p:sp>
      <p:sp>
        <p:nvSpPr>
          <p:cNvPr id="15" name="Text 13"/>
          <p:cNvSpPr txBox="1"/>
          <p:nvPr/>
        </p:nvSpPr>
        <p:spPr>
          <a:xfrm>
            <a:off x="777240" y="3858768"/>
            <a:ext cx="3429000" cy="347472"/>
          </a:xfrm>
          <a:prstGeom prst="rect">
            <a:avLst/>
          </a:prstGeom>
          <a:noFill/>
          <a:ln/>
        </p:spPr>
        <p:txBody>
          <a:bodyPr wrap="square" lIns="0" tIns="0" rIns="0" bIns="0" rtlCol="0" anchor="ctr"/>
          <a:lstStyle/>
          <a:p>
            <a:pPr indent="0" marL="0">
              <a:buNone/>
            </a:pPr>
            <a:r>
              <a:rPr lang="en-US" sz="1500" b="1" dirty="0">
                <a:solidFill>
                  <a:srgbClr val="E6EEF5"/>
                </a:solidFill>
                <a:latin typeface="Calibri" pitchFamily="34" charset="0"/>
                <a:ea typeface="Calibri" pitchFamily="34" charset="-122"/>
                <a:cs typeface="Calibri" pitchFamily="34" charset="-120"/>
              </a:rPr>
              <a:t>FF-L-2740B · FF-L-2890C · QPL</a:t>
            </a:r>
            <a:endParaRPr lang="en-US" sz="1500" dirty="0"/>
          </a:p>
        </p:txBody>
      </p:sp>
      <p:sp>
        <p:nvSpPr>
          <p:cNvPr id="16" name="Text 14"/>
          <p:cNvSpPr txBox="1"/>
          <p:nvPr/>
        </p:nvSpPr>
        <p:spPr>
          <a:xfrm>
            <a:off x="4160520" y="3858768"/>
            <a:ext cx="2468880" cy="347472"/>
          </a:xfrm>
          <a:prstGeom prst="rect">
            <a:avLst/>
          </a:prstGeom>
          <a:noFill/>
          <a:ln/>
        </p:spPr>
        <p:txBody>
          <a:bodyPr wrap="square" lIns="0" tIns="0" rIns="0" bIns="0" rtlCol="0" anchor="ctr"/>
          <a:lstStyle/>
          <a:p>
            <a:pPr algn="r" indent="0" marL="0">
              <a:buNone/>
            </a:pPr>
            <a:r>
              <a:rPr lang="en-US" sz="1400" dirty="0">
                <a:solidFill>
                  <a:srgbClr val="7D90A4"/>
                </a:solidFill>
                <a:latin typeface="Calibri" pitchFamily="34" charset="0"/>
                <a:ea typeface="Calibri" pitchFamily="34" charset="-122"/>
                <a:cs typeface="Calibri" pitchFamily="34" charset="-120"/>
              </a:rPr>
              <a:t>DoD Lock Program</a:t>
            </a:r>
            <a:endParaRPr lang="en-US" sz="1400" dirty="0"/>
          </a:p>
        </p:txBody>
      </p:sp>
      <p:sp>
        <p:nvSpPr>
          <p:cNvPr id="17" name="Text 15"/>
          <p:cNvSpPr txBox="1"/>
          <p:nvPr/>
        </p:nvSpPr>
        <p:spPr>
          <a:xfrm>
            <a:off x="777240" y="4297680"/>
            <a:ext cx="3429000" cy="347472"/>
          </a:xfrm>
          <a:prstGeom prst="rect">
            <a:avLst/>
          </a:prstGeom>
          <a:noFill/>
          <a:ln/>
        </p:spPr>
        <p:txBody>
          <a:bodyPr wrap="square" lIns="0" tIns="0" rIns="0" bIns="0" rtlCol="0" anchor="ctr"/>
          <a:lstStyle/>
          <a:p>
            <a:pPr indent="0" marL="0">
              <a:buNone/>
            </a:pPr>
            <a:r>
              <a:rPr lang="en-US" sz="1500" b="1" dirty="0">
                <a:solidFill>
                  <a:srgbClr val="E6EEF5"/>
                </a:solidFill>
                <a:latin typeface="Calibri" pitchFamily="34" charset="0"/>
                <a:ea typeface="Calibri" pitchFamily="34" charset="-122"/>
                <a:cs typeface="Calibri" pitchFamily="34" charset="-120"/>
              </a:rPr>
              <a:t>UL 2050 certificates</a:t>
            </a:r>
            <a:endParaRPr lang="en-US" sz="1500" dirty="0"/>
          </a:p>
        </p:txBody>
      </p:sp>
      <p:sp>
        <p:nvSpPr>
          <p:cNvPr id="18" name="Text 16"/>
          <p:cNvSpPr txBox="1"/>
          <p:nvPr/>
        </p:nvSpPr>
        <p:spPr>
          <a:xfrm>
            <a:off x="4160520" y="4297680"/>
            <a:ext cx="2468880" cy="347472"/>
          </a:xfrm>
          <a:prstGeom prst="rect">
            <a:avLst/>
          </a:prstGeom>
          <a:noFill/>
          <a:ln/>
        </p:spPr>
        <p:txBody>
          <a:bodyPr wrap="square" lIns="0" tIns="0" rIns="0" bIns="0" rtlCol="0" anchor="ctr"/>
          <a:lstStyle/>
          <a:p>
            <a:pPr algn="r" indent="0" marL="0">
              <a:buNone/>
            </a:pPr>
            <a:r>
              <a:rPr lang="en-US" sz="1400" dirty="0">
                <a:solidFill>
                  <a:srgbClr val="7D90A4"/>
                </a:solidFill>
                <a:latin typeface="Calibri" pitchFamily="34" charset="0"/>
                <a:ea typeface="Calibri" pitchFamily="34" charset="-122"/>
                <a:cs typeface="Calibri" pitchFamily="34" charset="-120"/>
              </a:rPr>
              <a:t>UL Product iQ</a:t>
            </a:r>
            <a:endParaRPr lang="en-US" sz="1400" dirty="0"/>
          </a:p>
        </p:txBody>
      </p:sp>
      <p:sp>
        <p:nvSpPr>
          <p:cNvPr id="19" name="Shape 17"/>
          <p:cNvSpPr/>
          <p:nvPr/>
        </p:nvSpPr>
        <p:spPr>
          <a:xfrm>
            <a:off x="7040880" y="1572768"/>
            <a:ext cx="4599432" cy="3246120"/>
          </a:xfrm>
          <a:prstGeom prst="roundRect">
            <a:avLst>
              <a:gd name="adj" fmla="val 2254"/>
            </a:avLst>
          </a:prstGeom>
          <a:solidFill>
            <a:srgbClr val="0B121B"/>
          </a:solidFill>
          <a:ln w="9525">
            <a:solidFill>
              <a:srgbClr val="1E2E40"/>
            </a:solidFill>
            <a:prstDash val="solid"/>
          </a:ln>
        </p:spPr>
      </p:sp>
      <p:sp>
        <p:nvSpPr>
          <p:cNvPr id="20" name="Shape 18"/>
          <p:cNvSpPr/>
          <p:nvPr/>
        </p:nvSpPr>
        <p:spPr>
          <a:xfrm>
            <a:off x="7040880" y="1572768"/>
            <a:ext cx="201168" cy="0"/>
          </a:xfrm>
          <a:prstGeom prst="line">
            <a:avLst/>
          </a:prstGeom>
          <a:noFill/>
          <a:ln w="19050">
            <a:solidFill>
              <a:srgbClr val="3FD0FF"/>
            </a:solidFill>
            <a:prstDash val="solid"/>
          </a:ln>
        </p:spPr>
      </p:sp>
      <p:sp>
        <p:nvSpPr>
          <p:cNvPr id="21" name="Shape 19"/>
          <p:cNvSpPr/>
          <p:nvPr/>
        </p:nvSpPr>
        <p:spPr>
          <a:xfrm>
            <a:off x="7040880" y="1572768"/>
            <a:ext cx="0" cy="201168"/>
          </a:xfrm>
          <a:prstGeom prst="line">
            <a:avLst/>
          </a:prstGeom>
          <a:noFill/>
          <a:ln w="19050">
            <a:solidFill>
              <a:srgbClr val="3FD0FF"/>
            </a:solidFill>
            <a:prstDash val="solid"/>
          </a:ln>
        </p:spPr>
      </p:sp>
      <p:sp>
        <p:nvSpPr>
          <p:cNvPr id="22" name="Shape 20"/>
          <p:cNvSpPr/>
          <p:nvPr/>
        </p:nvSpPr>
        <p:spPr>
          <a:xfrm>
            <a:off x="11439144" y="1572768"/>
            <a:ext cx="201168" cy="0"/>
          </a:xfrm>
          <a:prstGeom prst="line">
            <a:avLst/>
          </a:prstGeom>
          <a:noFill/>
          <a:ln w="19050">
            <a:solidFill>
              <a:srgbClr val="3FD0FF"/>
            </a:solidFill>
            <a:prstDash val="solid"/>
          </a:ln>
        </p:spPr>
      </p:sp>
      <p:sp>
        <p:nvSpPr>
          <p:cNvPr id="23" name="Shape 21"/>
          <p:cNvSpPr/>
          <p:nvPr/>
        </p:nvSpPr>
        <p:spPr>
          <a:xfrm>
            <a:off x="11640312" y="1572768"/>
            <a:ext cx="0" cy="201168"/>
          </a:xfrm>
          <a:prstGeom prst="line">
            <a:avLst/>
          </a:prstGeom>
          <a:noFill/>
          <a:ln w="19050">
            <a:solidFill>
              <a:srgbClr val="3FD0FF"/>
            </a:solidFill>
            <a:prstDash val="solid"/>
          </a:ln>
        </p:spPr>
      </p:sp>
      <p:sp>
        <p:nvSpPr>
          <p:cNvPr id="24" name="Shape 22"/>
          <p:cNvSpPr/>
          <p:nvPr/>
        </p:nvSpPr>
        <p:spPr>
          <a:xfrm>
            <a:off x="7040880" y="4818888"/>
            <a:ext cx="201168" cy="0"/>
          </a:xfrm>
          <a:prstGeom prst="line">
            <a:avLst/>
          </a:prstGeom>
          <a:noFill/>
          <a:ln w="19050">
            <a:solidFill>
              <a:srgbClr val="3FD0FF"/>
            </a:solidFill>
            <a:prstDash val="solid"/>
          </a:ln>
        </p:spPr>
      </p:sp>
      <p:sp>
        <p:nvSpPr>
          <p:cNvPr id="25" name="Shape 23"/>
          <p:cNvSpPr/>
          <p:nvPr/>
        </p:nvSpPr>
        <p:spPr>
          <a:xfrm>
            <a:off x="7040880" y="4617720"/>
            <a:ext cx="0" cy="201168"/>
          </a:xfrm>
          <a:prstGeom prst="line">
            <a:avLst/>
          </a:prstGeom>
          <a:noFill/>
          <a:ln w="19050">
            <a:solidFill>
              <a:srgbClr val="3FD0FF"/>
            </a:solidFill>
            <a:prstDash val="solid"/>
          </a:ln>
        </p:spPr>
      </p:sp>
      <p:sp>
        <p:nvSpPr>
          <p:cNvPr id="26" name="Shape 24"/>
          <p:cNvSpPr/>
          <p:nvPr/>
        </p:nvSpPr>
        <p:spPr>
          <a:xfrm>
            <a:off x="11439144" y="4818888"/>
            <a:ext cx="201168" cy="0"/>
          </a:xfrm>
          <a:prstGeom prst="line">
            <a:avLst/>
          </a:prstGeom>
          <a:noFill/>
          <a:ln w="19050">
            <a:solidFill>
              <a:srgbClr val="3FD0FF"/>
            </a:solidFill>
            <a:prstDash val="solid"/>
          </a:ln>
        </p:spPr>
      </p:sp>
      <p:sp>
        <p:nvSpPr>
          <p:cNvPr id="27" name="Shape 25"/>
          <p:cNvSpPr/>
          <p:nvPr/>
        </p:nvSpPr>
        <p:spPr>
          <a:xfrm>
            <a:off x="11640312" y="4617720"/>
            <a:ext cx="0" cy="201168"/>
          </a:xfrm>
          <a:prstGeom prst="line">
            <a:avLst/>
          </a:prstGeom>
          <a:noFill/>
          <a:ln w="19050">
            <a:solidFill>
              <a:srgbClr val="3FD0FF"/>
            </a:solidFill>
            <a:prstDash val="solid"/>
          </a:ln>
        </p:spPr>
      </p:sp>
      <p:sp>
        <p:nvSpPr>
          <p:cNvPr id="28" name="Shape 26"/>
          <p:cNvSpPr/>
          <p:nvPr/>
        </p:nvSpPr>
        <p:spPr>
          <a:xfrm>
            <a:off x="7296912" y="1810512"/>
            <a:ext cx="2651760" cy="658368"/>
          </a:xfrm>
          <a:prstGeom prst="roundRect">
            <a:avLst>
              <a:gd name="adj" fmla="val 8333"/>
            </a:avLst>
          </a:prstGeom>
          <a:solidFill>
            <a:srgbClr val="F4F7FA"/>
          </a:solidFill>
          <a:ln w="9525">
            <a:solidFill>
              <a:srgbClr val="F4F7FA"/>
            </a:solidFill>
            <a:prstDash val="solid"/>
          </a:ln>
        </p:spPr>
      </p:sp>
      <p:pic>
        <p:nvPicPr>
          <p:cNvPr id="29" name="Image 0" descr="/home/claude/scif-build/src/img/lacctv-logo-doc.png">    </p:cNvPr>
          <p:cNvPicPr>
            <a:picLocks noChangeAspect="1"/>
          </p:cNvPicPr>
          <p:nvPr/>
        </p:nvPicPr>
        <p:blipFill>
          <a:blip r:embed="rId1"/>
          <a:stretch>
            <a:fillRect/>
          </a:stretch>
        </p:blipFill>
        <p:spPr>
          <a:xfrm>
            <a:off x="7434072" y="1883664"/>
            <a:ext cx="2377440" cy="509772"/>
          </a:xfrm>
          <a:prstGeom prst="rect">
            <a:avLst/>
          </a:prstGeom>
        </p:spPr>
      </p:pic>
      <p:sp>
        <p:nvSpPr>
          <p:cNvPr id="30" name="Text 27"/>
          <p:cNvSpPr txBox="1"/>
          <p:nvPr/>
        </p:nvSpPr>
        <p:spPr>
          <a:xfrm>
            <a:off x="7296912" y="2651760"/>
            <a:ext cx="4206240" cy="274320"/>
          </a:xfrm>
          <a:prstGeom prst="rect">
            <a:avLst/>
          </a:prstGeom>
          <a:noFill/>
          <a:ln/>
        </p:spPr>
        <p:txBody>
          <a:bodyPr wrap="square" lIns="0" tIns="0" rIns="0" bIns="0" rtlCol="0" anchor="ctr"/>
          <a:lstStyle/>
          <a:p>
            <a:pPr indent="0" marL="0">
              <a:buNone/>
            </a:pPr>
            <a:r>
              <a:rPr lang="en-US" sz="1400" b="1" spc="100" kern="0" dirty="0">
                <a:solidFill>
                  <a:srgbClr val="7D90A4"/>
                </a:solidFill>
                <a:latin typeface="Courier New" pitchFamily="34" charset="0"/>
                <a:ea typeface="Courier New" pitchFamily="34" charset="-122"/>
                <a:cs typeface="Courier New" pitchFamily="34" charset="-120"/>
              </a:rPr>
              <a:t>SCIF ANSWERS KNOWLEDGE BASE</a:t>
            </a:r>
            <a:endParaRPr lang="en-US" sz="1400" dirty="0"/>
          </a:p>
        </p:txBody>
      </p:sp>
      <p:sp>
        <p:nvSpPr>
          <p:cNvPr id="31" name="Text 28"/>
          <p:cNvSpPr txBox="1"/>
          <p:nvPr/>
        </p:nvSpPr>
        <p:spPr>
          <a:xfrm>
            <a:off x="7296912" y="2926080"/>
            <a:ext cx="4206240" cy="384048"/>
          </a:xfrm>
          <a:prstGeom prst="rect">
            <a:avLst/>
          </a:prstGeom>
          <a:noFill/>
          <a:ln/>
        </p:spPr>
        <p:txBody>
          <a:bodyPr wrap="square" lIns="0" tIns="0" rIns="0" bIns="0" rtlCol="0" anchor="ctr"/>
          <a:lstStyle/>
          <a:p>
            <a:pPr indent="0" marL="0">
              <a:buNone/>
            </a:pPr>
            <a:r>
              <a:rPr lang="en-US" sz="1800" b="1" u="sng" dirty="0">
                <a:solidFill>
                  <a:srgbClr val="3FD0FF"/>
                </a:solidFill>
                <a:latin typeface="Calibri" pitchFamily="34" charset="0"/>
                <a:ea typeface="Calibri" pitchFamily="34" charset="-122"/>
                <a:cs typeface="Calibri" pitchFamily="34" charset="-120"/>
                <a:hlinkClick r:id="rId2" invalidUrl="" action="" tgtFrame="" tooltip="" history="1" highlightClick="0" endSnd="0">
                  <a:extLst>
                    <a:ext uri="{A12FA001-AC4F-418D-AE19-62706E023703}">
                      <ahyp:hlinkClr xmlns:ahyp="http://schemas.microsoft.com/office/drawing/2018/hyperlinkcolor" val="tx"/>
                    </a:ext>
                  </a:extLst>
                </a:hlinkClick>
              </a:rPr>
              <a:t>lacctvsupply.com/scif-answers.php</a:t>
            </a:r>
            <a:endParaRPr lang="en-US" sz="1800" dirty="0"/>
          </a:p>
        </p:txBody>
      </p:sp>
      <p:sp>
        <p:nvSpPr>
          <p:cNvPr id="32" name="Text 29"/>
          <p:cNvSpPr txBox="1"/>
          <p:nvPr/>
        </p:nvSpPr>
        <p:spPr>
          <a:xfrm>
            <a:off x="7296912" y="3364992"/>
            <a:ext cx="4206240" cy="329184"/>
          </a:xfrm>
          <a:prstGeom prst="rect">
            <a:avLst/>
          </a:prstGeom>
          <a:noFill/>
          <a:ln/>
        </p:spPr>
        <p:txBody>
          <a:bodyPr wrap="square" lIns="0" tIns="0" rIns="0" bIns="0" rtlCol="0" anchor="ctr"/>
          <a:lstStyle/>
          <a:p>
            <a:pPr indent="0" marL="0">
              <a:buNone/>
            </a:pPr>
            <a:r>
              <a:rPr lang="en-US" sz="1500" dirty="0">
                <a:solidFill>
                  <a:srgbClr val="E6EEF5"/>
                </a:solidFill>
                <a:latin typeface="Calibri" pitchFamily="34" charset="0"/>
                <a:ea typeface="Calibri" pitchFamily="34" charset="-122"/>
                <a:cs typeface="Calibri" pitchFamily="34" charset="-120"/>
              </a:rPr>
              <a:t>Call 1-626-789-2267 · lacctvsupply.com</a:t>
            </a:r>
            <a:endParaRPr lang="en-US" sz="1500" dirty="0"/>
          </a:p>
        </p:txBody>
      </p:sp>
      <p:sp>
        <p:nvSpPr>
          <p:cNvPr id="33" name="Text 30"/>
          <p:cNvSpPr txBox="1"/>
          <p:nvPr/>
        </p:nvSpPr>
        <p:spPr>
          <a:xfrm>
            <a:off x="7296912" y="3767328"/>
            <a:ext cx="4160520" cy="685800"/>
          </a:xfrm>
          <a:prstGeom prst="rect">
            <a:avLst/>
          </a:prstGeom>
          <a:noFill/>
          <a:ln/>
        </p:spPr>
        <p:txBody>
          <a:bodyPr wrap="square" lIns="0" tIns="0" rIns="0" bIns="0" rtlCol="0" anchor="t"/>
          <a:lstStyle/>
          <a:p>
            <a:pPr indent="0" marL="0">
              <a:buNone/>
            </a:pPr>
            <a:r>
              <a:rPr lang="en-US" sz="1400" dirty="0">
                <a:solidFill>
                  <a:srgbClr val="A9BACB"/>
                </a:solidFill>
                <a:latin typeface="Calibri" pitchFamily="34" charset="0"/>
                <a:ea typeface="Calibri" pitchFamily="34" charset="-122"/>
                <a:cs typeface="Calibri" pitchFamily="34" charset="-120"/>
              </a:rPr>
              <a:t>Low-voltage scope for secure spaces: intrusion detection, access control, entrance video and cabling.</a:t>
            </a:r>
            <a:endParaRPr lang="en-US" sz="1400" dirty="0"/>
          </a:p>
        </p:txBody>
      </p:sp>
      <p:sp>
        <p:nvSpPr>
          <p:cNvPr id="34" name="Shape 31"/>
          <p:cNvSpPr/>
          <p:nvPr/>
        </p:nvSpPr>
        <p:spPr>
          <a:xfrm>
            <a:off x="548640" y="5029200"/>
            <a:ext cx="11091672" cy="1143000"/>
          </a:xfrm>
          <a:prstGeom prst="roundRect">
            <a:avLst>
              <a:gd name="adj" fmla="val 6400"/>
            </a:avLst>
          </a:prstGeom>
          <a:solidFill>
            <a:srgbClr val="101A26"/>
          </a:solidFill>
          <a:ln w="9525">
            <a:solidFill>
              <a:srgbClr val="2A3F55"/>
            </a:solidFill>
            <a:prstDash val="solid"/>
          </a:ln>
        </p:spPr>
      </p:sp>
      <p:pic>
        <p:nvPicPr>
          <p:cNvPr id="35" name="Image 1" descr="preencoded.png">    </p:cNvPr>
          <p:cNvPicPr>
            <a:picLocks noChangeAspect="1"/>
          </p:cNvPicPr>
          <p:nvPr/>
        </p:nvPicPr>
        <p:blipFill>
          <a:blip r:embed="rId3"/>
          <a:stretch>
            <a:fillRect/>
          </a:stretch>
        </p:blipFill>
        <p:spPr>
          <a:xfrm>
            <a:off x="777240" y="5193792"/>
            <a:ext cx="310896" cy="310896"/>
          </a:xfrm>
          <a:prstGeom prst="rect">
            <a:avLst/>
          </a:prstGeom>
        </p:spPr>
      </p:pic>
      <p:sp>
        <p:nvSpPr>
          <p:cNvPr id="36" name="Text 32"/>
          <p:cNvSpPr txBox="1"/>
          <p:nvPr/>
        </p:nvSpPr>
        <p:spPr>
          <a:xfrm>
            <a:off x="1234440" y="5029200"/>
            <a:ext cx="10241280" cy="1143000"/>
          </a:xfrm>
          <a:prstGeom prst="rect">
            <a:avLst/>
          </a:prstGeom>
          <a:noFill/>
          <a:ln/>
        </p:spPr>
        <p:txBody>
          <a:bodyPr wrap="square" lIns="0" tIns="0" rIns="0" bIns="0" rtlCol="0" anchor="ctr"/>
          <a:lstStyle/>
          <a:p>
            <a:pPr indent="0" marL="0">
              <a:buNone/>
            </a:pPr>
            <a:r>
              <a:rPr lang="en-US" sz="1400" dirty="0">
                <a:solidFill>
                  <a:srgbClr val="A9BACB"/>
                </a:solidFill>
                <a:latin typeface="Calibri" pitchFamily="34" charset="0"/>
                <a:ea typeface="Calibri" pitchFamily="34" charset="-122"/>
                <a:cs typeface="Calibri" pitchFamily="34" charset="-120"/>
              </a:rPr>
              <a:t>Public-level educational information only. It does not replace the direction of your Accrediting Official, Cognizant Security Authority or CTTA, engineered drawings, the NEC or your AHJ. No product is “ICD 705 certified”: the AO accredits the facility. Final system design, IDS/access control integration and door hardware are subject to AO/CSA approval, and CTTA approval where TEMPEST applies.</a:t>
            </a:r>
            <a:endParaRPr lang="en-US" sz="14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24</Slides>
  <Notes>24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24</vt:i4>
      </vt:variant>
    </vt:vector>
  </HeadingPairs>
  <TitlesOfParts>
    <vt:vector size="27"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vector>
  </TitlesOfParts>
  <Company>LA CCTV Supply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SCIF &amp; SAPF Security — Public Briefing</dc:title>
  <dc:subject>ICD 705, IC Tech Spec, UL 2050 Extent 3, access control, RED/BLACK and shielding basics</dc:subject>
  <dc:creator>LA CCTV Supply</dc:creator>
  <cp:lastModifiedBy>LA CCTV Supply</cp:lastModifiedBy>
  <cp:revision>1</cp:revision>
  <dcterms:created xsi:type="dcterms:W3CDTF">2026-09-11T22:27:10Z</dcterms:created>
  <dcterms:modified xsi:type="dcterms:W3CDTF">2026-09-11T22:27:10Z</dcterms:modified>
</cp:coreProperties>
</file>